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43.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44.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45.xml" ContentType="application/vnd.openxmlformats-officedocument.presentationml.notesSlide+xml"/>
  <Override PartName="/ppt/charts/chart4.xml" ContentType="application/vnd.openxmlformats-officedocument.drawingml.chart+xml"/>
  <Override PartName="/ppt/theme/themeOverride4.xml" ContentType="application/vnd.openxmlformats-officedocument.themeOverride+xml"/>
  <Override PartName="/ppt/notesSlides/notesSlide46.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notesSlides/notesSlide47.xml" ContentType="application/vnd.openxmlformats-officedocument.presentationml.notesSlide+xml"/>
  <Override PartName="/ppt/charts/chart6.xml" ContentType="application/vnd.openxmlformats-officedocument.drawingml.chart+xml"/>
  <Override PartName="/ppt/theme/themeOverride6.xml" ContentType="application/vnd.openxmlformats-officedocument.themeOverride+xml"/>
  <Override PartName="/ppt/notesSlides/notesSlide48.xml" ContentType="application/vnd.openxmlformats-officedocument.presentationml.notesSlide+xml"/>
  <Override PartName="/ppt/charts/chart7.xml" ContentType="application/vnd.openxmlformats-officedocument.drawingml.chart+xml"/>
  <Override PartName="/ppt/theme/themeOverride7.xml" ContentType="application/vnd.openxmlformats-officedocument.themeOverride+xml"/>
  <Override PartName="/ppt/notesSlides/notesSlide49.xml" ContentType="application/vnd.openxmlformats-officedocument.presentationml.notesSlide+xml"/>
  <Override PartName="/ppt/charts/chart8.xml" ContentType="application/vnd.openxmlformats-officedocument.drawingml.chart+xml"/>
  <Override PartName="/ppt/theme/themeOverride8.xml" ContentType="application/vnd.openxmlformats-officedocument.themeOverride+xml"/>
  <Override PartName="/ppt/notesSlides/notesSlide50.xml" ContentType="application/vnd.openxmlformats-officedocument.presentationml.notesSlide+xml"/>
  <Override PartName="/ppt/charts/chart9.xml" ContentType="application/vnd.openxmlformats-officedocument.drawingml.chart+xml"/>
  <Override PartName="/ppt/theme/themeOverride9.xml" ContentType="application/vnd.openxmlformats-officedocument.themeOverr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63"/>
  </p:notesMasterIdLst>
  <p:handoutMasterIdLst>
    <p:handoutMasterId r:id="rId64"/>
  </p:handoutMasterIdLst>
  <p:sldIdLst>
    <p:sldId id="329" r:id="rId3"/>
    <p:sldId id="257" r:id="rId4"/>
    <p:sldId id="259" r:id="rId5"/>
    <p:sldId id="291" r:id="rId6"/>
    <p:sldId id="258" r:id="rId7"/>
    <p:sldId id="262" r:id="rId8"/>
    <p:sldId id="293" r:id="rId9"/>
    <p:sldId id="295" r:id="rId10"/>
    <p:sldId id="292" r:id="rId11"/>
    <p:sldId id="264" r:id="rId12"/>
    <p:sldId id="330" r:id="rId13"/>
    <p:sldId id="296" r:id="rId14"/>
    <p:sldId id="331" r:id="rId15"/>
    <p:sldId id="268" r:id="rId16"/>
    <p:sldId id="269" r:id="rId17"/>
    <p:sldId id="317" r:id="rId18"/>
    <p:sldId id="272" r:id="rId19"/>
    <p:sldId id="271" r:id="rId20"/>
    <p:sldId id="298" r:id="rId21"/>
    <p:sldId id="299" r:id="rId22"/>
    <p:sldId id="278" r:id="rId23"/>
    <p:sldId id="274" r:id="rId24"/>
    <p:sldId id="328" r:id="rId25"/>
    <p:sldId id="318" r:id="rId26"/>
    <p:sldId id="280" r:id="rId27"/>
    <p:sldId id="281" r:id="rId28"/>
    <p:sldId id="282" r:id="rId29"/>
    <p:sldId id="283" r:id="rId30"/>
    <p:sldId id="284" r:id="rId31"/>
    <p:sldId id="285" r:id="rId32"/>
    <p:sldId id="286" r:id="rId33"/>
    <p:sldId id="287" r:id="rId34"/>
    <p:sldId id="288" r:id="rId35"/>
    <p:sldId id="290" r:id="rId36"/>
    <p:sldId id="314" r:id="rId37"/>
    <p:sldId id="332" r:id="rId38"/>
    <p:sldId id="333" r:id="rId39"/>
    <p:sldId id="300" r:id="rId40"/>
    <p:sldId id="325" r:id="rId41"/>
    <p:sldId id="326" r:id="rId42"/>
    <p:sldId id="327" r:id="rId43"/>
    <p:sldId id="334" r:id="rId44"/>
    <p:sldId id="320" r:id="rId45"/>
    <p:sldId id="321" r:id="rId46"/>
    <p:sldId id="322" r:id="rId47"/>
    <p:sldId id="323" r:id="rId48"/>
    <p:sldId id="324"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Lst>
  <p:sldSz cx="9144000" cy="6858000" type="screen4x3"/>
  <p:notesSz cx="6894513" cy="9180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1114C299-9134-B64B-9D57-614D4067FAB1}">
          <p14:sldIdLst>
            <p14:sldId id="329"/>
            <p14:sldId id="257"/>
            <p14:sldId id="259"/>
            <p14:sldId id="291"/>
            <p14:sldId id="258"/>
            <p14:sldId id="262"/>
            <p14:sldId id="293"/>
            <p14:sldId id="295"/>
            <p14:sldId id="292"/>
            <p14:sldId id="264"/>
            <p14:sldId id="330"/>
            <p14:sldId id="296"/>
            <p14:sldId id="331"/>
            <p14:sldId id="268"/>
            <p14:sldId id="269"/>
            <p14:sldId id="317"/>
            <p14:sldId id="272"/>
            <p14:sldId id="271"/>
            <p14:sldId id="298"/>
            <p14:sldId id="299"/>
            <p14:sldId id="278"/>
            <p14:sldId id="274"/>
            <p14:sldId id="328"/>
            <p14:sldId id="318"/>
            <p14:sldId id="280"/>
            <p14:sldId id="281"/>
            <p14:sldId id="282"/>
            <p14:sldId id="283"/>
            <p14:sldId id="284"/>
            <p14:sldId id="285"/>
            <p14:sldId id="286"/>
            <p14:sldId id="287"/>
            <p14:sldId id="288"/>
            <p14:sldId id="290"/>
            <p14:sldId id="314"/>
            <p14:sldId id="332"/>
            <p14:sldId id="333"/>
            <p14:sldId id="300"/>
            <p14:sldId id="325"/>
            <p14:sldId id="326"/>
            <p14:sldId id="327"/>
            <p14:sldId id="334"/>
            <p14:sldId id="320"/>
            <p14:sldId id="321"/>
            <p14:sldId id="322"/>
            <p14:sldId id="323"/>
            <p14:sldId id="324"/>
            <p14:sldId id="301"/>
            <p14:sldId id="302"/>
            <p14:sldId id="303"/>
            <p14:sldId id="304"/>
            <p14:sldId id="305"/>
            <p14:sldId id="306"/>
            <p14:sldId id="307"/>
            <p14:sldId id="308"/>
            <p14:sldId id="309"/>
            <p14:sldId id="310"/>
            <p14:sldId id="311"/>
            <p14:sldId id="312"/>
            <p14:sldId id="313"/>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934" autoAdjust="0"/>
    <p:restoredTop sz="99362" autoAdjust="0"/>
  </p:normalViewPr>
  <p:slideViewPr>
    <p:cSldViewPr snapToGrid="0">
      <p:cViewPr>
        <p:scale>
          <a:sx n="150" d="100"/>
          <a:sy n="150" d="100"/>
        </p:scale>
        <p:origin x="-1344" y="-576"/>
      </p:cViewPr>
      <p:guideLst>
        <p:guide orient="horz" pos="624"/>
        <p:guide pos="144"/>
      </p:guideLst>
    </p:cSldViewPr>
  </p:slideViewPr>
  <p:outlineViewPr>
    <p:cViewPr>
      <p:scale>
        <a:sx n="33" d="100"/>
        <a:sy n="33" d="100"/>
      </p:scale>
      <p:origin x="0" y="42384"/>
    </p:cViewPr>
  </p:outlineViewPr>
  <p:notesTextViewPr>
    <p:cViewPr>
      <p:scale>
        <a:sx n="100" d="100"/>
        <a:sy n="100" d="100"/>
      </p:scale>
      <p:origin x="0" y="0"/>
    </p:cViewPr>
  </p:notesTextViewPr>
  <p:sorterViewPr>
    <p:cViewPr>
      <p:scale>
        <a:sx n="163" d="100"/>
        <a:sy n="163" d="100"/>
      </p:scale>
      <p:origin x="0" y="0"/>
    </p:cViewPr>
  </p:sorterViewPr>
  <p:notesViewPr>
    <p:cSldViewPr snapToGrid="0" snapToObjects="1">
      <p:cViewPr varScale="1">
        <p:scale>
          <a:sx n="79" d="100"/>
          <a:sy n="79" d="100"/>
        </p:scale>
        <p:origin x="-3144" y="-112"/>
      </p:cViewPr>
      <p:guideLst>
        <p:guide orient="horz" pos="2892"/>
        <p:guide pos="217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63" Type="http://schemas.openxmlformats.org/officeDocument/2006/relationships/notesMaster" Target="notesMasters/notesMaster1.xml"/><Relationship Id="rId64" Type="http://schemas.openxmlformats.org/officeDocument/2006/relationships/handoutMaster" Target="handoutMasters/handoutMaster1.xml"/><Relationship Id="rId65" Type="http://schemas.openxmlformats.org/officeDocument/2006/relationships/printerSettings" Target="printerSettings/printerSettings1.bin"/><Relationship Id="rId66" Type="http://schemas.openxmlformats.org/officeDocument/2006/relationships/presProps" Target="presProps.xml"/><Relationship Id="rId67" Type="http://schemas.openxmlformats.org/officeDocument/2006/relationships/viewProps" Target="viewProps.xml"/><Relationship Id="rId68" Type="http://schemas.openxmlformats.org/officeDocument/2006/relationships/theme" Target="theme/theme1.xml"/><Relationship Id="rId69" Type="http://schemas.openxmlformats.org/officeDocument/2006/relationships/tableStyles" Target="tableStyles.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60" Type="http://schemas.openxmlformats.org/officeDocument/2006/relationships/slide" Target="slides/slide58.xml"/><Relationship Id="rId61" Type="http://schemas.openxmlformats.org/officeDocument/2006/relationships/slide" Target="slides/slide59.xml"/><Relationship Id="rId62" Type="http://schemas.openxmlformats.org/officeDocument/2006/relationships/slide" Target="slides/slide60.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s>
</file>

<file path=ppt/charts/_rels/chart1.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oleObject" Target="file:///C:\Users\Judy\Documents\CHARTING\Pew-Research-social-network-site-use-2005-2011-sept11.xls" TargetMode="External"/></Relationships>
</file>

<file path=ppt/charts/_rels/chart2.xml.rels><?xml version="1.0" encoding="UTF-8" standalone="yes"?>
<Relationships xmlns="http://schemas.openxmlformats.org/package/2006/relationships"><Relationship Id="rId1" Type="http://schemas.openxmlformats.org/officeDocument/2006/relationships/themeOverride" Target="../theme/themeOverride2.xml"/><Relationship Id="rId2" Type="http://schemas.openxmlformats.org/officeDocument/2006/relationships/oleObject" Target="file:///C:\Users\Judy\Documents\CHARTING\IBM-marketing-challenges-reported-by-CMOs-oct11.xls" TargetMode="External"/></Relationships>
</file>

<file path=ppt/charts/_rels/chart3.xml.rels><?xml version="1.0" encoding="UTF-8" standalone="yes"?>
<Relationships xmlns="http://schemas.openxmlformats.org/package/2006/relationships"><Relationship Id="rId1" Type="http://schemas.openxmlformats.org/officeDocument/2006/relationships/themeOverride" Target="../theme/themeOverride3.xml"/><Relationship Id="rId2" Type="http://schemas.openxmlformats.org/officeDocument/2006/relationships/oleObject" Target="file:///C:\Users\Judy\Documents\CHARTING\ExactTarget-consumer-expectations-for-brand-liking-sept11.xls" TargetMode="External"/></Relationships>
</file>

<file path=ppt/charts/_rels/chart4.xml.rels><?xml version="1.0" encoding="UTF-8" standalone="yes"?>
<Relationships xmlns="http://schemas.openxmlformats.org/package/2006/relationships"><Relationship Id="rId1" Type="http://schemas.openxmlformats.org/officeDocument/2006/relationships/themeOverride" Target="../theme/themeOverride4.xml"/><Relationship Id="rId2" Type="http://schemas.openxmlformats.org/officeDocument/2006/relationships/oleObject" Target="file:///C:\Users\Judy\Documents\CHARTING\Edison-preferred-social-network-for-brand-connection-oct11.xls" TargetMode="External"/></Relationships>
</file>

<file path=ppt/charts/_rels/chart5.xml.rels><?xml version="1.0" encoding="UTF-8" standalone="yes"?>
<Relationships xmlns="http://schemas.openxmlformats.org/package/2006/relationships"><Relationship Id="rId1" Type="http://schemas.openxmlformats.org/officeDocument/2006/relationships/themeOverride" Target="../theme/themeOverride5.xml"/><Relationship Id="rId2" Type="http://schemas.openxmlformats.org/officeDocument/2006/relationships/oleObject" Target="file:///C:\Users\Judy\Documents\CHARTING\NM-Incite-product-service-socnet-use-oct11.xls" TargetMode="External"/></Relationships>
</file>

<file path=ppt/charts/_rels/chart6.xml.rels><?xml version="1.0" encoding="UTF-8" standalone="yes"?>
<Relationships xmlns="http://schemas.openxmlformats.org/package/2006/relationships"><Relationship Id="rId1" Type="http://schemas.openxmlformats.org/officeDocument/2006/relationships/themeOverride" Target="../theme/themeOverride6.xml"/><Relationship Id="rId2" Type="http://schemas.openxmlformats.org/officeDocument/2006/relationships/oleObject" Target="file:///C:\Users\Judy\Documents\CHARTING\etailing-reported-impact-of-sommunity-social-tools-on-buying-aug11.xls" TargetMode="External"/></Relationships>
</file>

<file path=ppt/charts/_rels/chart7.xml.rels><?xml version="1.0" encoding="UTF-8" standalone="yes"?>
<Relationships xmlns="http://schemas.openxmlformats.org/package/2006/relationships"><Relationship Id="rId1" Type="http://schemas.openxmlformats.org/officeDocument/2006/relationships/themeOverride" Target="../theme/themeOverride7.xml"/><Relationship Id="rId2" Type="http://schemas.openxmlformats.org/officeDocument/2006/relationships/oleObject" Target="file:///C:\Users\Judy\Documents\CHARTING\ROI-Research-socnet-sites-as-source-for-product-purchasing-advice-jun11.xls" TargetMode="External"/></Relationships>
</file>

<file path=ppt/charts/_rels/chart8.xml.rels><?xml version="1.0" encoding="UTF-8" standalone="yes"?>
<Relationships xmlns="http://schemas.openxmlformats.org/package/2006/relationships"><Relationship Id="rId1" Type="http://schemas.openxmlformats.org/officeDocument/2006/relationships/themeOverride" Target="../theme/themeOverride8.xml"/><Relationship Id="rId2" Type="http://schemas.openxmlformats.org/officeDocument/2006/relationships/oleObject" Target="file:///C:\Users\Judy\Documents\CHARTING\Nielsen-social-network-user-habits-v-average-internet-users-sept11.xls" TargetMode="External"/></Relationships>
</file>

<file path=ppt/charts/_rels/chart9.xml.rels><?xml version="1.0" encoding="UTF-8" standalone="yes"?>
<Relationships xmlns="http://schemas.openxmlformats.org/package/2006/relationships"><Relationship Id="rId1" Type="http://schemas.openxmlformats.org/officeDocument/2006/relationships/themeOverride" Target="../theme/themeOverride9.xml"/><Relationship Id="rId2" Type="http://schemas.openxmlformats.org/officeDocument/2006/relationships/oleObject" Target="file:///C:\Users\Judy\Documents\CHARTING\ROI-Research-product-discussion-via-social-networks-Jun11.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0276762540099155"/>
          <c:y val="0.0372340425531917"/>
          <c:w val="0.901794801691456"/>
          <c:h val="0.765957446808515"/>
        </c:manualLayout>
      </c:layout>
      <c:lineChart>
        <c:grouping val="standard"/>
        <c:varyColors val="0"/>
        <c:ser>
          <c:idx val="0"/>
          <c:order val="0"/>
          <c:tx>
            <c:strRef>
              <c:f>' DATA'!$B$3</c:f>
              <c:strCache>
                <c:ptCount val="1"/>
                <c:pt idx="0">
                  <c:v>Ever</c:v>
                </c:pt>
              </c:strCache>
            </c:strRef>
          </c:tx>
          <c:spPr>
            <a:ln w="38100"/>
          </c:spPr>
          <c:marker>
            <c:spPr>
              <a:solidFill>
                <a:schemeClr val="accent1"/>
              </a:solidFill>
              <a:ln w="38100"/>
            </c:spPr>
          </c:marker>
          <c:dPt>
            <c:idx val="2"/>
            <c:marker>
              <c:symbol val="none"/>
            </c:marker>
            <c:bubble3D val="0"/>
            <c:spPr>
              <a:ln w="38100"/>
            </c:spPr>
          </c:dPt>
          <c:dLbls>
            <c:dLbl>
              <c:idx val="2"/>
              <c:delete val="1"/>
            </c:dLbl>
            <c:txPr>
              <a:bodyPr/>
              <a:lstStyle/>
              <a:p>
                <a:pPr>
                  <a:defRPr b="1"/>
                </a:pPr>
                <a:endParaRPr lang="en-US"/>
              </a:p>
            </c:txPr>
            <c:dLblPos val="t"/>
            <c:showLegendKey val="0"/>
            <c:showVal val="1"/>
            <c:showCatName val="0"/>
            <c:showSerName val="0"/>
            <c:showPercent val="0"/>
            <c:showBubbleSize val="0"/>
            <c:showLeaderLines val="0"/>
          </c:dLbls>
          <c:cat>
            <c:numRef>
              <c:f>' DATA'!$A$4:$A$10</c:f>
              <c:numCache>
                <c:formatCode>General</c:formatCode>
                <c:ptCount val="7"/>
                <c:pt idx="0">
                  <c:v>2005.0</c:v>
                </c:pt>
                <c:pt idx="1">
                  <c:v>2006.0</c:v>
                </c:pt>
                <c:pt idx="2">
                  <c:v>2007.0</c:v>
                </c:pt>
                <c:pt idx="3">
                  <c:v>2008.0</c:v>
                </c:pt>
                <c:pt idx="4">
                  <c:v>2009.0</c:v>
                </c:pt>
                <c:pt idx="5">
                  <c:v>2010.0</c:v>
                </c:pt>
                <c:pt idx="6">
                  <c:v>2011.0</c:v>
                </c:pt>
              </c:numCache>
            </c:numRef>
          </c:cat>
          <c:val>
            <c:numRef>
              <c:f>' DATA'!$B$4:$B$10</c:f>
              <c:numCache>
                <c:formatCode>0%</c:formatCode>
                <c:ptCount val="7"/>
                <c:pt idx="0">
                  <c:v>0.08</c:v>
                </c:pt>
                <c:pt idx="1">
                  <c:v>0.16</c:v>
                </c:pt>
                <c:pt idx="2">
                  <c:v>0.22</c:v>
                </c:pt>
                <c:pt idx="3">
                  <c:v>0.29</c:v>
                </c:pt>
                <c:pt idx="4">
                  <c:v>0.46</c:v>
                </c:pt>
                <c:pt idx="5">
                  <c:v>0.610000000000001</c:v>
                </c:pt>
                <c:pt idx="6">
                  <c:v>0.650000000000002</c:v>
                </c:pt>
              </c:numCache>
            </c:numRef>
          </c:val>
          <c:smooth val="0"/>
        </c:ser>
        <c:ser>
          <c:idx val="1"/>
          <c:order val="1"/>
          <c:tx>
            <c:strRef>
              <c:f>' DATA'!$C$3</c:f>
              <c:strCache>
                <c:ptCount val="1"/>
                <c:pt idx="0">
                  <c:v>Yesterday</c:v>
                </c:pt>
              </c:strCache>
            </c:strRef>
          </c:tx>
          <c:spPr>
            <a:ln w="38100">
              <a:solidFill>
                <a:schemeClr val="accent4"/>
              </a:solidFill>
            </a:ln>
          </c:spPr>
          <c:marker>
            <c:spPr>
              <a:solidFill>
                <a:schemeClr val="accent4"/>
              </a:solidFill>
              <a:ln w="38100">
                <a:solidFill>
                  <a:schemeClr val="accent4"/>
                </a:solidFill>
              </a:ln>
            </c:spPr>
          </c:marker>
          <c:dPt>
            <c:idx val="2"/>
            <c:marker>
              <c:symbol val="none"/>
            </c:marker>
            <c:bubble3D val="0"/>
          </c:dPt>
          <c:dLbls>
            <c:dLbl>
              <c:idx val="2"/>
              <c:delete val="1"/>
            </c:dLbl>
            <c:txPr>
              <a:bodyPr/>
              <a:lstStyle/>
              <a:p>
                <a:pPr>
                  <a:defRPr b="1"/>
                </a:pPr>
                <a:endParaRPr lang="en-US"/>
              </a:p>
            </c:txPr>
            <c:dLblPos val="r"/>
            <c:showLegendKey val="0"/>
            <c:showVal val="1"/>
            <c:showCatName val="0"/>
            <c:showSerName val="0"/>
            <c:showPercent val="0"/>
            <c:showBubbleSize val="0"/>
            <c:showLeaderLines val="0"/>
          </c:dLbls>
          <c:cat>
            <c:numRef>
              <c:f>' DATA'!$A$4:$A$10</c:f>
              <c:numCache>
                <c:formatCode>General</c:formatCode>
                <c:ptCount val="7"/>
                <c:pt idx="0">
                  <c:v>2005.0</c:v>
                </c:pt>
                <c:pt idx="1">
                  <c:v>2006.0</c:v>
                </c:pt>
                <c:pt idx="2">
                  <c:v>2007.0</c:v>
                </c:pt>
                <c:pt idx="3">
                  <c:v>2008.0</c:v>
                </c:pt>
                <c:pt idx="4">
                  <c:v>2009.0</c:v>
                </c:pt>
                <c:pt idx="5">
                  <c:v>2010.0</c:v>
                </c:pt>
                <c:pt idx="6">
                  <c:v>2011.0</c:v>
                </c:pt>
              </c:numCache>
            </c:numRef>
          </c:cat>
          <c:val>
            <c:numRef>
              <c:f>' DATA'!$C$4:$C$10</c:f>
              <c:numCache>
                <c:formatCode>0%</c:formatCode>
                <c:ptCount val="7"/>
                <c:pt idx="0">
                  <c:v>0.02</c:v>
                </c:pt>
                <c:pt idx="1">
                  <c:v>0.09</c:v>
                </c:pt>
                <c:pt idx="2">
                  <c:v>0.11</c:v>
                </c:pt>
                <c:pt idx="3">
                  <c:v>0.13</c:v>
                </c:pt>
                <c:pt idx="4">
                  <c:v>0.27</c:v>
                </c:pt>
                <c:pt idx="5">
                  <c:v>0.380000000000001</c:v>
                </c:pt>
                <c:pt idx="6">
                  <c:v>0.43</c:v>
                </c:pt>
              </c:numCache>
            </c:numRef>
          </c:val>
          <c:smooth val="0"/>
        </c:ser>
        <c:dLbls>
          <c:showLegendKey val="0"/>
          <c:showVal val="0"/>
          <c:showCatName val="0"/>
          <c:showSerName val="0"/>
          <c:showPercent val="0"/>
          <c:showBubbleSize val="0"/>
        </c:dLbls>
        <c:marker val="1"/>
        <c:smooth val="0"/>
        <c:axId val="-2076766376"/>
        <c:axId val="-2076776328"/>
      </c:lineChart>
      <c:catAx>
        <c:axId val="-2076766376"/>
        <c:scaling>
          <c:orientation val="minMax"/>
        </c:scaling>
        <c:delete val="0"/>
        <c:axPos val="b"/>
        <c:numFmt formatCode="General" sourceLinked="1"/>
        <c:majorTickMark val="out"/>
        <c:minorTickMark val="none"/>
        <c:tickLblPos val="nextTo"/>
        <c:txPr>
          <a:bodyPr/>
          <a:lstStyle/>
          <a:p>
            <a:pPr>
              <a:defRPr sz="900" b="1"/>
            </a:pPr>
            <a:endParaRPr lang="en-US"/>
          </a:p>
        </c:txPr>
        <c:crossAx val="-2076776328"/>
        <c:crosses val="autoZero"/>
        <c:auto val="1"/>
        <c:lblAlgn val="ctr"/>
        <c:lblOffset val="100"/>
        <c:noMultiLvlLbl val="0"/>
      </c:catAx>
      <c:valAx>
        <c:axId val="-2076776328"/>
        <c:scaling>
          <c:orientation val="minMax"/>
        </c:scaling>
        <c:delete val="1"/>
        <c:axPos val="l"/>
        <c:numFmt formatCode="0%" sourceLinked="1"/>
        <c:majorTickMark val="out"/>
        <c:minorTickMark val="none"/>
        <c:tickLblPos val="none"/>
        <c:crossAx val="-2076766376"/>
        <c:crosses val="autoZero"/>
        <c:crossBetween val="between"/>
      </c:valAx>
    </c:plotArea>
    <c:legend>
      <c:legendPos val="b"/>
      <c:layout/>
      <c:overlay val="0"/>
      <c:txPr>
        <a:bodyPr/>
        <a:lstStyle/>
        <a:p>
          <a:pPr>
            <a:defRPr sz="1000" b="1"/>
          </a:pPr>
          <a:endParaRPr lang="en-US"/>
        </a:p>
      </c:txPr>
    </c:legend>
    <c:plotVisOnly val="1"/>
    <c:dispBlanksAs val="gap"/>
    <c:showDLblsOverMax val="0"/>
  </c:chart>
  <c:spPr>
    <a:noFill/>
    <a:ln>
      <a:noFill/>
    </a:ln>
  </c:spPr>
  <c:txPr>
    <a:bodyPr/>
    <a:lstStyle/>
    <a:p>
      <a:pPr>
        <a:defRPr sz="900">
          <a:latin typeface="Verdana" pitchFamily="34" charset="0"/>
          <a:ea typeface="Verdana" pitchFamily="34" charset="0"/>
          <a:cs typeface="Verdana" pitchFamily="34" charset="0"/>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348201188393118"/>
          <c:y val="0.0662568121564595"/>
          <c:w val="0.61059565470983"/>
          <c:h val="0.915279814680133"/>
        </c:manualLayout>
      </c:layout>
      <c:barChart>
        <c:barDir val="bar"/>
        <c:grouping val="clustered"/>
        <c:varyColors val="0"/>
        <c:ser>
          <c:idx val="0"/>
          <c:order val="0"/>
          <c:spPr>
            <a:solidFill>
              <a:srgbClr val="27426F"/>
            </a:solidFill>
          </c:spPr>
          <c:invertIfNegative val="0"/>
          <c:dPt>
            <c:idx val="1"/>
            <c:invertIfNegative val="0"/>
            <c:bubble3D val="0"/>
            <c:spPr>
              <a:solidFill>
                <a:srgbClr val="B2DA70"/>
              </a:solidFill>
            </c:spPr>
          </c:dPt>
          <c:dPt>
            <c:idx val="3"/>
            <c:invertIfNegative val="0"/>
            <c:bubble3D val="0"/>
            <c:spPr>
              <a:solidFill>
                <a:srgbClr val="B2DA70"/>
              </a:solidFill>
            </c:spPr>
          </c:dPt>
          <c:dPt>
            <c:idx val="5"/>
            <c:invertIfNegative val="0"/>
            <c:bubble3D val="0"/>
            <c:spPr>
              <a:solidFill>
                <a:srgbClr val="B2DA70"/>
              </a:solidFill>
            </c:spPr>
          </c:dPt>
          <c:dPt>
            <c:idx val="7"/>
            <c:invertIfNegative val="0"/>
            <c:bubble3D val="0"/>
            <c:spPr>
              <a:solidFill>
                <a:srgbClr val="B2DA70"/>
              </a:solidFill>
            </c:spPr>
          </c:dPt>
          <c:dPt>
            <c:idx val="9"/>
            <c:invertIfNegative val="0"/>
            <c:bubble3D val="0"/>
            <c:spPr>
              <a:solidFill>
                <a:srgbClr val="B2DA70"/>
              </a:solidFill>
            </c:spPr>
          </c:dPt>
          <c:dPt>
            <c:idx val="11"/>
            <c:invertIfNegative val="0"/>
            <c:bubble3D val="0"/>
            <c:spPr>
              <a:solidFill>
                <a:srgbClr val="B2DA70"/>
              </a:solidFill>
            </c:spPr>
          </c:dPt>
          <c:dLbls>
            <c:dLbl>
              <c:idx val="0"/>
              <c:spPr/>
              <c:txPr>
                <a:bodyPr/>
                <a:lstStyle/>
                <a:p>
                  <a:pPr>
                    <a:defRPr sz="900" b="1">
                      <a:solidFill>
                        <a:schemeClr val="bg1"/>
                      </a:solidFill>
                      <a:latin typeface="Verdana" pitchFamily="34" charset="0"/>
                      <a:ea typeface="Verdana" pitchFamily="34" charset="0"/>
                      <a:cs typeface="Verdana" pitchFamily="34" charset="0"/>
                    </a:defRPr>
                  </a:pPr>
                  <a:endParaRPr lang="en-US"/>
                </a:p>
              </c:txPr>
              <c:dLblPos val="inBase"/>
              <c:showLegendKey val="0"/>
              <c:showVal val="1"/>
              <c:showCatName val="0"/>
              <c:showSerName val="0"/>
              <c:showPercent val="0"/>
              <c:showBubbleSize val="0"/>
            </c:dLbl>
            <c:dLbl>
              <c:idx val="2"/>
              <c:spPr/>
              <c:txPr>
                <a:bodyPr/>
                <a:lstStyle/>
                <a:p>
                  <a:pPr>
                    <a:defRPr sz="900" b="1">
                      <a:solidFill>
                        <a:schemeClr val="bg1"/>
                      </a:solidFill>
                      <a:latin typeface="Verdana" pitchFamily="34" charset="0"/>
                      <a:ea typeface="Verdana" pitchFamily="34" charset="0"/>
                      <a:cs typeface="Verdana" pitchFamily="34" charset="0"/>
                    </a:defRPr>
                  </a:pPr>
                  <a:endParaRPr lang="en-US"/>
                </a:p>
              </c:txPr>
              <c:dLblPos val="inBase"/>
              <c:showLegendKey val="0"/>
              <c:showVal val="1"/>
              <c:showCatName val="0"/>
              <c:showSerName val="0"/>
              <c:showPercent val="0"/>
              <c:showBubbleSize val="0"/>
            </c:dLbl>
            <c:dLbl>
              <c:idx val="4"/>
              <c:spPr/>
              <c:txPr>
                <a:bodyPr/>
                <a:lstStyle/>
                <a:p>
                  <a:pPr>
                    <a:defRPr sz="900" b="1">
                      <a:solidFill>
                        <a:schemeClr val="bg1"/>
                      </a:solidFill>
                      <a:latin typeface="Verdana" pitchFamily="34" charset="0"/>
                      <a:ea typeface="Verdana" pitchFamily="34" charset="0"/>
                      <a:cs typeface="Verdana" pitchFamily="34" charset="0"/>
                    </a:defRPr>
                  </a:pPr>
                  <a:endParaRPr lang="en-US"/>
                </a:p>
              </c:txPr>
              <c:dLblPos val="inBase"/>
              <c:showLegendKey val="0"/>
              <c:showVal val="1"/>
              <c:showCatName val="0"/>
              <c:showSerName val="0"/>
              <c:showPercent val="0"/>
              <c:showBubbleSize val="0"/>
            </c:dLbl>
            <c:dLbl>
              <c:idx val="6"/>
              <c:spPr/>
              <c:txPr>
                <a:bodyPr/>
                <a:lstStyle/>
                <a:p>
                  <a:pPr>
                    <a:defRPr sz="900" b="1">
                      <a:solidFill>
                        <a:schemeClr val="bg1"/>
                      </a:solidFill>
                      <a:latin typeface="Verdana" pitchFamily="34" charset="0"/>
                      <a:ea typeface="Verdana" pitchFamily="34" charset="0"/>
                      <a:cs typeface="Verdana" pitchFamily="34" charset="0"/>
                    </a:defRPr>
                  </a:pPr>
                  <a:endParaRPr lang="en-US"/>
                </a:p>
              </c:txPr>
              <c:dLblPos val="inBase"/>
              <c:showLegendKey val="0"/>
              <c:showVal val="1"/>
              <c:showCatName val="0"/>
              <c:showSerName val="0"/>
              <c:showPercent val="0"/>
              <c:showBubbleSize val="0"/>
            </c:dLbl>
            <c:dLbl>
              <c:idx val="8"/>
              <c:spPr/>
              <c:txPr>
                <a:bodyPr/>
                <a:lstStyle/>
                <a:p>
                  <a:pPr>
                    <a:defRPr sz="900" b="1">
                      <a:solidFill>
                        <a:schemeClr val="bg1"/>
                      </a:solidFill>
                      <a:latin typeface="Verdana" pitchFamily="34" charset="0"/>
                      <a:ea typeface="Verdana" pitchFamily="34" charset="0"/>
                      <a:cs typeface="Verdana" pitchFamily="34" charset="0"/>
                    </a:defRPr>
                  </a:pPr>
                  <a:endParaRPr lang="en-US"/>
                </a:p>
              </c:txPr>
              <c:dLblPos val="inBase"/>
              <c:showLegendKey val="0"/>
              <c:showVal val="1"/>
              <c:showCatName val="0"/>
              <c:showSerName val="0"/>
              <c:showPercent val="0"/>
              <c:showBubbleSize val="0"/>
            </c:dLbl>
            <c:dLbl>
              <c:idx val="10"/>
              <c:spPr/>
              <c:txPr>
                <a:bodyPr/>
                <a:lstStyle/>
                <a:p>
                  <a:pPr>
                    <a:defRPr sz="900" b="1">
                      <a:solidFill>
                        <a:schemeClr val="bg1"/>
                      </a:solidFill>
                      <a:latin typeface="Verdana" pitchFamily="34" charset="0"/>
                      <a:ea typeface="Verdana" pitchFamily="34" charset="0"/>
                      <a:cs typeface="Verdana" pitchFamily="34" charset="0"/>
                    </a:defRPr>
                  </a:pPr>
                  <a:endParaRPr lang="en-US"/>
                </a:p>
              </c:txPr>
              <c:dLblPos val="inBase"/>
              <c:showLegendKey val="0"/>
              <c:showVal val="1"/>
              <c:showCatName val="0"/>
              <c:showSerName val="0"/>
              <c:showPercent val="0"/>
              <c:showBubbleSize val="0"/>
            </c:dLbl>
            <c:dLbl>
              <c:idx val="12"/>
              <c:spPr/>
              <c:txPr>
                <a:bodyPr/>
                <a:lstStyle/>
                <a:p>
                  <a:pPr>
                    <a:defRPr sz="900" b="1">
                      <a:solidFill>
                        <a:schemeClr val="bg1"/>
                      </a:solidFill>
                      <a:latin typeface="Verdana" pitchFamily="34" charset="0"/>
                      <a:ea typeface="Verdana" pitchFamily="34" charset="0"/>
                      <a:cs typeface="Verdana" pitchFamily="34" charset="0"/>
                    </a:defRPr>
                  </a:pPr>
                  <a:endParaRPr lang="en-US"/>
                </a:p>
              </c:txPr>
              <c:dLblPos val="inBase"/>
              <c:showLegendKey val="0"/>
              <c:showVal val="1"/>
              <c:showCatName val="0"/>
              <c:showSerName val="0"/>
              <c:showPercent val="0"/>
              <c:showBubbleSize val="0"/>
            </c:dLbl>
            <c:txPr>
              <a:bodyPr/>
              <a:lstStyle/>
              <a:p>
                <a:pPr>
                  <a:defRPr sz="900" b="1">
                    <a:solidFill>
                      <a:sysClr val="windowText" lastClr="000000"/>
                    </a:solidFill>
                    <a:latin typeface="Verdana" pitchFamily="34" charset="0"/>
                    <a:ea typeface="Verdana" pitchFamily="34" charset="0"/>
                    <a:cs typeface="Verdana" pitchFamily="34" charset="0"/>
                  </a:defRPr>
                </a:pPr>
                <a:endParaRPr lang="en-US"/>
              </a:p>
            </c:txPr>
            <c:dLblPos val="inBase"/>
            <c:showLegendKey val="0"/>
            <c:showVal val="1"/>
            <c:showCatName val="0"/>
            <c:showSerName val="0"/>
            <c:showPercent val="0"/>
            <c:showBubbleSize val="0"/>
            <c:showLeaderLines val="0"/>
          </c:dLbls>
          <c:cat>
            <c:strRef>
              <c:f>' DATA'!$A$4:$A$16</c:f>
              <c:strCache>
                <c:ptCount val="13"/>
                <c:pt idx="0">
                  <c:v>Data explosion</c:v>
                </c:pt>
                <c:pt idx="1">
                  <c:v>Social media</c:v>
                </c:pt>
                <c:pt idx="2">
                  <c:v>Growth of channel
and device choices</c:v>
                </c:pt>
                <c:pt idx="3">
                  <c:v>Shifting consumer demographics</c:v>
                </c:pt>
                <c:pt idx="4">
                  <c:v>Financial constraints</c:v>
                </c:pt>
                <c:pt idx="5">
                  <c:v>Decreasing brand loyalty</c:v>
                </c:pt>
                <c:pt idx="6">
                  <c:v>Growth market opportunities</c:v>
                </c:pt>
                <c:pt idx="7">
                  <c:v>ROI accountability</c:v>
                </c:pt>
                <c:pt idx="8">
                  <c:v>Customer collaboration
 and influence</c:v>
                </c:pt>
                <c:pt idx="9">
                  <c:v>Privacy considerations</c:v>
                </c:pt>
                <c:pt idx="10">
                  <c:v>Global outsourcing</c:v>
                </c:pt>
                <c:pt idx="11">
                  <c:v>Regulatory considerations</c:v>
                </c:pt>
                <c:pt idx="12">
                  <c:v>Corporate transparency</c:v>
                </c:pt>
              </c:strCache>
            </c:strRef>
          </c:cat>
          <c:val>
            <c:numRef>
              <c:f>' DATA'!$B$4:$B$16</c:f>
              <c:numCache>
                <c:formatCode>0%</c:formatCode>
                <c:ptCount val="13"/>
                <c:pt idx="0">
                  <c:v>0.710000000000001</c:v>
                </c:pt>
                <c:pt idx="1">
                  <c:v>0.68</c:v>
                </c:pt>
                <c:pt idx="2">
                  <c:v>0.650000000000002</c:v>
                </c:pt>
                <c:pt idx="3">
                  <c:v>0.630000000000002</c:v>
                </c:pt>
                <c:pt idx="4">
                  <c:v>0.59</c:v>
                </c:pt>
                <c:pt idx="5">
                  <c:v>0.57</c:v>
                </c:pt>
                <c:pt idx="6">
                  <c:v>0.56</c:v>
                </c:pt>
                <c:pt idx="7">
                  <c:v>0.56</c:v>
                </c:pt>
                <c:pt idx="8">
                  <c:v>0.56</c:v>
                </c:pt>
                <c:pt idx="9">
                  <c:v>0.55</c:v>
                </c:pt>
                <c:pt idx="10">
                  <c:v>0.54</c:v>
                </c:pt>
                <c:pt idx="11">
                  <c:v>0.5</c:v>
                </c:pt>
                <c:pt idx="12">
                  <c:v>0.47</c:v>
                </c:pt>
              </c:numCache>
            </c:numRef>
          </c:val>
        </c:ser>
        <c:dLbls>
          <c:showLegendKey val="0"/>
          <c:showVal val="0"/>
          <c:showCatName val="0"/>
          <c:showSerName val="0"/>
          <c:showPercent val="0"/>
          <c:showBubbleSize val="0"/>
        </c:dLbls>
        <c:gapWidth val="20"/>
        <c:axId val="-2058596648"/>
        <c:axId val="-2058593528"/>
      </c:barChart>
      <c:catAx>
        <c:axId val="-2058596648"/>
        <c:scaling>
          <c:orientation val="maxMin"/>
        </c:scaling>
        <c:delete val="0"/>
        <c:axPos val="l"/>
        <c:numFmt formatCode="General" sourceLinked="1"/>
        <c:majorTickMark val="out"/>
        <c:minorTickMark val="none"/>
        <c:tickLblPos val="nextTo"/>
        <c:txPr>
          <a:bodyPr/>
          <a:lstStyle/>
          <a:p>
            <a:pPr>
              <a:defRPr sz="900" b="0">
                <a:latin typeface="Verdana" pitchFamily="34" charset="0"/>
                <a:ea typeface="Verdana" pitchFamily="34" charset="0"/>
                <a:cs typeface="Verdana" pitchFamily="34" charset="0"/>
              </a:defRPr>
            </a:pPr>
            <a:endParaRPr lang="en-US"/>
          </a:p>
        </c:txPr>
        <c:crossAx val="-2058593528"/>
        <c:crosses val="autoZero"/>
        <c:auto val="1"/>
        <c:lblAlgn val="ctr"/>
        <c:lblOffset val="100"/>
        <c:noMultiLvlLbl val="0"/>
      </c:catAx>
      <c:valAx>
        <c:axId val="-2058593528"/>
        <c:scaling>
          <c:orientation val="minMax"/>
        </c:scaling>
        <c:delete val="1"/>
        <c:axPos val="t"/>
        <c:numFmt formatCode="0%" sourceLinked="1"/>
        <c:majorTickMark val="out"/>
        <c:minorTickMark val="none"/>
        <c:tickLblPos val="none"/>
        <c:crossAx val="-2058596648"/>
        <c:crosses val="autoZero"/>
        <c:crossBetween val="between"/>
      </c:valAx>
      <c:spPr>
        <a:noFill/>
        <a:ln w="25400">
          <a:noFill/>
        </a:ln>
      </c:spPr>
    </c:plotArea>
    <c:plotVisOnly val="1"/>
    <c:dispBlanksAs val="gap"/>
    <c:showDLblsOverMax val="0"/>
  </c:chart>
  <c:spPr>
    <a:noFill/>
    <a:ln>
      <a:noFill/>
    </a:ln>
  </c:sp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378360309128027"/>
          <c:y val="0.0153143204660393"/>
          <c:w val="0.608628244386122"/>
          <c:h val="0.96578947368428"/>
        </c:manualLayout>
      </c:layout>
      <c:barChart>
        <c:barDir val="bar"/>
        <c:grouping val="clustered"/>
        <c:varyColors val="0"/>
        <c:ser>
          <c:idx val="0"/>
          <c:order val="0"/>
          <c:spPr>
            <a:solidFill>
              <a:srgbClr val="1F497D"/>
            </a:solidFill>
            <a:ln w="3175">
              <a:noFill/>
              <a:prstDash val="solid"/>
            </a:ln>
          </c:spPr>
          <c:invertIfNegative val="0"/>
          <c:dPt>
            <c:idx val="1"/>
            <c:invertIfNegative val="0"/>
            <c:bubble3D val="0"/>
            <c:spPr>
              <a:solidFill>
                <a:srgbClr val="B2DA70"/>
              </a:solidFill>
              <a:ln w="3175">
                <a:noFill/>
                <a:prstDash val="solid"/>
              </a:ln>
            </c:spPr>
          </c:dPt>
          <c:dPt>
            <c:idx val="3"/>
            <c:invertIfNegative val="0"/>
            <c:bubble3D val="0"/>
            <c:spPr>
              <a:solidFill>
                <a:srgbClr val="B2DA70"/>
              </a:solidFill>
              <a:ln w="3175">
                <a:noFill/>
                <a:prstDash val="solid"/>
              </a:ln>
            </c:spPr>
          </c:dPt>
          <c:dPt>
            <c:idx val="5"/>
            <c:invertIfNegative val="0"/>
            <c:bubble3D val="0"/>
            <c:spPr>
              <a:solidFill>
                <a:srgbClr val="B2DA70"/>
              </a:solidFill>
              <a:ln w="3175">
                <a:noFill/>
                <a:prstDash val="solid"/>
              </a:ln>
            </c:spPr>
          </c:dPt>
          <c:dPt>
            <c:idx val="7"/>
            <c:invertIfNegative val="0"/>
            <c:bubble3D val="0"/>
            <c:spPr>
              <a:solidFill>
                <a:srgbClr val="B2DA70"/>
              </a:solidFill>
              <a:ln w="3175">
                <a:noFill/>
                <a:prstDash val="solid"/>
              </a:ln>
            </c:spPr>
          </c:dPt>
          <c:dPt>
            <c:idx val="9"/>
            <c:invertIfNegative val="0"/>
            <c:bubble3D val="0"/>
            <c:spPr>
              <a:solidFill>
                <a:srgbClr val="B2DA70"/>
              </a:solidFill>
              <a:ln w="3175">
                <a:noFill/>
                <a:prstDash val="solid"/>
              </a:ln>
            </c:spPr>
          </c:dPt>
          <c:dLbls>
            <c:dLbl>
              <c:idx val="0"/>
              <c:spPr/>
              <c:txPr>
                <a:bodyPr/>
                <a:lstStyle/>
                <a:p>
                  <a:pPr>
                    <a:defRPr sz="900" b="1">
                      <a:solidFill>
                        <a:schemeClr val="bg1"/>
                      </a:solidFill>
                      <a:latin typeface="Verdana" pitchFamily="34" charset="0"/>
                      <a:ea typeface="Verdana" pitchFamily="34" charset="0"/>
                      <a:cs typeface="Verdana" pitchFamily="34" charset="0"/>
                    </a:defRPr>
                  </a:pPr>
                  <a:endParaRPr lang="en-US"/>
                </a:p>
              </c:txPr>
              <c:dLblPos val="inEnd"/>
              <c:showLegendKey val="0"/>
              <c:showVal val="1"/>
              <c:showCatName val="0"/>
              <c:showSerName val="0"/>
              <c:showPercent val="0"/>
              <c:showBubbleSize val="0"/>
            </c:dLbl>
            <c:dLbl>
              <c:idx val="2"/>
              <c:spPr/>
              <c:txPr>
                <a:bodyPr/>
                <a:lstStyle/>
                <a:p>
                  <a:pPr>
                    <a:defRPr sz="900" b="1">
                      <a:solidFill>
                        <a:schemeClr val="bg1"/>
                      </a:solidFill>
                      <a:latin typeface="Verdana" pitchFamily="34" charset="0"/>
                      <a:ea typeface="Verdana" pitchFamily="34" charset="0"/>
                      <a:cs typeface="Verdana" pitchFamily="34" charset="0"/>
                    </a:defRPr>
                  </a:pPr>
                  <a:endParaRPr lang="en-US"/>
                </a:p>
              </c:txPr>
              <c:dLblPos val="inEnd"/>
              <c:showLegendKey val="0"/>
              <c:showVal val="1"/>
              <c:showCatName val="0"/>
              <c:showSerName val="0"/>
              <c:showPercent val="0"/>
              <c:showBubbleSize val="0"/>
            </c:dLbl>
            <c:dLbl>
              <c:idx val="4"/>
              <c:spPr/>
              <c:txPr>
                <a:bodyPr/>
                <a:lstStyle/>
                <a:p>
                  <a:pPr>
                    <a:defRPr sz="900" b="1">
                      <a:solidFill>
                        <a:schemeClr val="bg1"/>
                      </a:solidFill>
                      <a:latin typeface="Verdana" pitchFamily="34" charset="0"/>
                      <a:ea typeface="Verdana" pitchFamily="34" charset="0"/>
                      <a:cs typeface="Verdana" pitchFamily="34" charset="0"/>
                    </a:defRPr>
                  </a:pPr>
                  <a:endParaRPr lang="en-US"/>
                </a:p>
              </c:txPr>
              <c:dLblPos val="inEnd"/>
              <c:showLegendKey val="0"/>
              <c:showVal val="1"/>
              <c:showCatName val="0"/>
              <c:showSerName val="0"/>
              <c:showPercent val="0"/>
              <c:showBubbleSize val="0"/>
            </c:dLbl>
            <c:dLbl>
              <c:idx val="6"/>
              <c:spPr/>
              <c:txPr>
                <a:bodyPr/>
                <a:lstStyle/>
                <a:p>
                  <a:pPr>
                    <a:defRPr sz="900" b="1">
                      <a:solidFill>
                        <a:schemeClr val="bg1"/>
                      </a:solidFill>
                      <a:latin typeface="Verdana" pitchFamily="34" charset="0"/>
                      <a:ea typeface="Verdana" pitchFamily="34" charset="0"/>
                      <a:cs typeface="Verdana" pitchFamily="34" charset="0"/>
                    </a:defRPr>
                  </a:pPr>
                  <a:endParaRPr lang="en-US"/>
                </a:p>
              </c:txPr>
              <c:dLblPos val="inEnd"/>
              <c:showLegendKey val="0"/>
              <c:showVal val="1"/>
              <c:showCatName val="0"/>
              <c:showSerName val="0"/>
              <c:showPercent val="0"/>
              <c:showBubbleSize val="0"/>
            </c:dLbl>
            <c:dLbl>
              <c:idx val="8"/>
              <c:spPr/>
              <c:txPr>
                <a:bodyPr/>
                <a:lstStyle/>
                <a:p>
                  <a:pPr>
                    <a:defRPr sz="900" b="1">
                      <a:solidFill>
                        <a:schemeClr val="bg1"/>
                      </a:solidFill>
                      <a:latin typeface="Verdana" pitchFamily="34" charset="0"/>
                      <a:ea typeface="Verdana" pitchFamily="34" charset="0"/>
                      <a:cs typeface="Verdana" pitchFamily="34" charset="0"/>
                    </a:defRPr>
                  </a:pPr>
                  <a:endParaRPr lang="en-US"/>
                </a:p>
              </c:txPr>
              <c:dLblPos val="inEnd"/>
              <c:showLegendKey val="0"/>
              <c:showVal val="1"/>
              <c:showCatName val="0"/>
              <c:showSerName val="0"/>
              <c:showPercent val="0"/>
              <c:showBubbleSize val="0"/>
            </c:dLbl>
            <c:dLbl>
              <c:idx val="10"/>
              <c:spPr/>
              <c:txPr>
                <a:bodyPr/>
                <a:lstStyle/>
                <a:p>
                  <a:pPr>
                    <a:defRPr sz="900" b="1">
                      <a:solidFill>
                        <a:schemeClr val="bg1"/>
                      </a:solidFill>
                      <a:latin typeface="Verdana" pitchFamily="34" charset="0"/>
                      <a:ea typeface="Verdana" pitchFamily="34" charset="0"/>
                      <a:cs typeface="Verdana" pitchFamily="34" charset="0"/>
                    </a:defRPr>
                  </a:pPr>
                  <a:endParaRPr lang="en-US"/>
                </a:p>
              </c:txPr>
              <c:dLblPos val="inEnd"/>
              <c:showLegendKey val="0"/>
              <c:showVal val="1"/>
              <c:showCatName val="0"/>
              <c:showSerName val="0"/>
              <c:showPercent val="0"/>
              <c:showBubbleSize val="0"/>
            </c:dLbl>
            <c:txPr>
              <a:bodyPr/>
              <a:lstStyle/>
              <a:p>
                <a:pPr>
                  <a:defRPr sz="900" b="1">
                    <a:latin typeface="Verdana" pitchFamily="34" charset="0"/>
                    <a:ea typeface="Verdana" pitchFamily="34" charset="0"/>
                    <a:cs typeface="Verdana" pitchFamily="34" charset="0"/>
                  </a:defRPr>
                </a:pPr>
                <a:endParaRPr lang="en-US"/>
              </a:p>
            </c:txPr>
            <c:dLblPos val="inEnd"/>
            <c:showLegendKey val="0"/>
            <c:showVal val="1"/>
            <c:showCatName val="0"/>
            <c:showSerName val="0"/>
            <c:showPercent val="0"/>
            <c:showBubbleSize val="0"/>
            <c:showLeaderLines val="0"/>
          </c:dLbls>
          <c:cat>
            <c:strRef>
              <c:f>' DATA'!$A$4:$A$14</c:f>
              <c:strCache>
                <c:ptCount val="11"/>
                <c:pt idx="0">
                  <c:v>Expect access to exclusive 
content, events or sales</c:v>
                </c:pt>
                <c:pt idx="1">
                  <c:v>Expect discounts or 
promotions through Facebook</c:v>
                </c:pt>
                <c:pt idx="2">
                  <c:v>Expect to receive updates 
about the co. to the newsfeed</c:v>
                </c:pt>
                <c:pt idx="3">
                  <c:v>Expect the company to post 
updates, photos or videos to newsfeed</c:v>
                </c:pt>
                <c:pt idx="4">
                  <c:v>Expect to share with friends, 
family and/or coworkers</c:v>
                </c:pt>
                <c:pt idx="5">
                  <c:v>Expect the name of co.
to show up on my profile</c:v>
                </c:pt>
                <c:pt idx="6">
                  <c:v>Do not expect 
anything to happen</c:v>
                </c:pt>
                <c:pt idx="7">
                  <c:v>Expect the co. to send more relevant
content based on my public profile</c:v>
                </c:pt>
                <c:pt idx="8">
                  <c:v>Expect to interact with page
owner (e.g., brand, person)</c:v>
                </c:pt>
                <c:pt idx="9">
                  <c:v>Expect the co. to access data 
in my public profile</c:v>
                </c:pt>
                <c:pt idx="10">
                  <c:v>Expect the co. to contact me 
through other channels</c:v>
                </c:pt>
              </c:strCache>
            </c:strRef>
          </c:cat>
          <c:val>
            <c:numRef>
              <c:f>' DATA'!$B$4:$B$14</c:f>
              <c:numCache>
                <c:formatCode>0%</c:formatCode>
                <c:ptCount val="11"/>
                <c:pt idx="0">
                  <c:v>0.58</c:v>
                </c:pt>
                <c:pt idx="1">
                  <c:v>0.58</c:v>
                </c:pt>
                <c:pt idx="2">
                  <c:v>0.47</c:v>
                </c:pt>
                <c:pt idx="3">
                  <c:v>0.390000000000001</c:v>
                </c:pt>
                <c:pt idx="4">
                  <c:v>0.380000000000001</c:v>
                </c:pt>
                <c:pt idx="5">
                  <c:v>0.37</c:v>
                </c:pt>
                <c:pt idx="6">
                  <c:v>0.37</c:v>
                </c:pt>
                <c:pt idx="7">
                  <c:v>0.36</c:v>
                </c:pt>
                <c:pt idx="8">
                  <c:v>0.28</c:v>
                </c:pt>
                <c:pt idx="9">
                  <c:v>0.27</c:v>
                </c:pt>
                <c:pt idx="10">
                  <c:v>0.24</c:v>
                </c:pt>
              </c:numCache>
            </c:numRef>
          </c:val>
        </c:ser>
        <c:dLbls>
          <c:showLegendKey val="0"/>
          <c:showVal val="1"/>
          <c:showCatName val="0"/>
          <c:showSerName val="0"/>
          <c:showPercent val="0"/>
          <c:showBubbleSize val="0"/>
        </c:dLbls>
        <c:gapWidth val="22"/>
        <c:axId val="-2119383848"/>
        <c:axId val="-2119388024"/>
      </c:barChart>
      <c:catAx>
        <c:axId val="-2119383848"/>
        <c:scaling>
          <c:orientation val="maxMin"/>
        </c:scaling>
        <c:delete val="0"/>
        <c:axPos val="l"/>
        <c:numFmt formatCode="mmm\-yy" sourceLinked="1"/>
        <c:majorTickMark val="out"/>
        <c:minorTickMark val="none"/>
        <c:tickLblPos val="nextTo"/>
        <c:spPr>
          <a:ln>
            <a:noFill/>
          </a:ln>
        </c:spPr>
        <c:txPr>
          <a:bodyPr rot="0" vert="horz"/>
          <a:lstStyle/>
          <a:p>
            <a:pPr>
              <a:defRPr sz="800" b="0" i="0" u="none" strike="noStrike" baseline="0">
                <a:solidFill>
                  <a:srgbClr val="000000"/>
                </a:solidFill>
                <a:latin typeface="Verdana"/>
                <a:ea typeface="Verdana"/>
                <a:cs typeface="Verdana"/>
              </a:defRPr>
            </a:pPr>
            <a:endParaRPr lang="en-US"/>
          </a:p>
        </c:txPr>
        <c:crossAx val="-2119388024"/>
        <c:crosses val="autoZero"/>
        <c:auto val="1"/>
        <c:lblAlgn val="ctr"/>
        <c:lblOffset val="80"/>
        <c:noMultiLvlLbl val="0"/>
      </c:catAx>
      <c:valAx>
        <c:axId val="-2119388024"/>
        <c:scaling>
          <c:orientation val="minMax"/>
        </c:scaling>
        <c:delete val="1"/>
        <c:axPos val="t"/>
        <c:numFmt formatCode="0%" sourceLinked="1"/>
        <c:majorTickMark val="out"/>
        <c:minorTickMark val="none"/>
        <c:tickLblPos val="none"/>
        <c:crossAx val="-2119383848"/>
        <c:crosses val="autoZero"/>
        <c:crossBetween val="between"/>
      </c:valAx>
      <c:spPr>
        <a:noFill/>
        <a:ln w="25400">
          <a:noFill/>
        </a:ln>
      </c:spPr>
    </c:plotArea>
    <c:plotVisOnly val="1"/>
    <c:dispBlanksAs val="gap"/>
    <c:showDLblsOverMax val="0"/>
  </c:chart>
  <c:spPr>
    <a:noFill/>
    <a:ln w="9525">
      <a:noFill/>
    </a:ln>
  </c:spPr>
  <c:txPr>
    <a:bodyPr/>
    <a:lstStyle/>
    <a:p>
      <a:pPr>
        <a:defRPr sz="1000" b="0" i="0" u="none" strike="noStrike" baseline="0">
          <a:solidFill>
            <a:srgbClr val="000000"/>
          </a:solidFill>
          <a:latin typeface="Calibri"/>
          <a:ea typeface="Calibri"/>
          <a:cs typeface="Calibri"/>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0563648293963255"/>
          <c:y val="0.0921111113377945"/>
          <c:w val="0.570361074657335"/>
          <c:h val="0.896784633109278"/>
        </c:manualLayout>
      </c:layout>
      <c:pieChart>
        <c:varyColors val="1"/>
        <c:ser>
          <c:idx val="0"/>
          <c:order val="0"/>
          <c:tx>
            <c:strRef>
              <c:f>' DATA'!$B$3</c:f>
              <c:strCache>
                <c:ptCount val="1"/>
                <c:pt idx="0">
                  <c:v>K-12 shoppers</c:v>
                </c:pt>
              </c:strCache>
            </c:strRef>
          </c:tx>
          <c:spPr>
            <a:solidFill>
              <a:srgbClr val="27426F"/>
            </a:solidFill>
          </c:spPr>
          <c:dPt>
            <c:idx val="0"/>
            <c:bubble3D val="0"/>
            <c:spPr>
              <a:solidFill>
                <a:schemeClr val="accent1"/>
              </a:solidFill>
            </c:spPr>
          </c:dPt>
          <c:dPt>
            <c:idx val="1"/>
            <c:bubble3D val="0"/>
            <c:spPr>
              <a:solidFill>
                <a:srgbClr val="B2DA70"/>
              </a:solidFill>
            </c:spPr>
          </c:dPt>
          <c:dPt>
            <c:idx val="2"/>
            <c:bubble3D val="0"/>
            <c:spPr>
              <a:solidFill>
                <a:schemeClr val="accent3"/>
              </a:solidFill>
            </c:spPr>
          </c:dPt>
          <c:dPt>
            <c:idx val="3"/>
            <c:bubble3D val="0"/>
            <c:spPr>
              <a:solidFill>
                <a:schemeClr val="accent2"/>
              </a:solidFill>
            </c:spPr>
          </c:dPt>
          <c:dPt>
            <c:idx val="4"/>
            <c:bubble3D val="0"/>
            <c:spPr>
              <a:solidFill>
                <a:srgbClr val="FFC000"/>
              </a:solidFill>
            </c:spPr>
          </c:dPt>
          <c:dLbls>
            <c:dLbl>
              <c:idx val="0"/>
              <c:layout>
                <c:manualLayout>
                  <c:x val="-0.0742190689705454"/>
                  <c:y val="-0.565350229658795"/>
                </c:manualLayout>
              </c:layout>
              <c:spPr/>
              <c:txPr>
                <a:bodyPr/>
                <a:lstStyle/>
                <a:p>
                  <a:pPr>
                    <a:defRPr sz="1400" b="1">
                      <a:solidFill>
                        <a:schemeClr val="bg1"/>
                      </a:solidFill>
                      <a:latin typeface="Verdana" pitchFamily="34" charset="0"/>
                      <a:ea typeface="Verdana" pitchFamily="34" charset="0"/>
                      <a:cs typeface="Verdana" pitchFamily="34" charset="0"/>
                    </a:defRPr>
                  </a:pPr>
                  <a:endParaRPr lang="en-US"/>
                </a:p>
              </c:txPr>
              <c:showLegendKey val="0"/>
              <c:showVal val="0"/>
              <c:showCatName val="0"/>
              <c:showSerName val="0"/>
              <c:showPercent val="1"/>
              <c:showBubbleSize val="0"/>
            </c:dLbl>
            <c:txPr>
              <a:bodyPr/>
              <a:lstStyle/>
              <a:p>
                <a:pPr>
                  <a:defRPr b="1">
                    <a:latin typeface="Verdana" pitchFamily="34" charset="0"/>
                    <a:ea typeface="Verdana" pitchFamily="34" charset="0"/>
                    <a:cs typeface="Verdana" pitchFamily="34" charset="0"/>
                  </a:defRPr>
                </a:pPr>
                <a:endParaRPr lang="en-US"/>
              </a:p>
            </c:txPr>
            <c:showLegendKey val="0"/>
            <c:showVal val="0"/>
            <c:showCatName val="0"/>
            <c:showSerName val="0"/>
            <c:showPercent val="1"/>
            <c:showBubbleSize val="0"/>
            <c:showLeaderLines val="1"/>
          </c:dLbls>
          <c:cat>
            <c:strRef>
              <c:f>' DATA'!$A$4:$A$8</c:f>
              <c:strCache>
                <c:ptCount val="5"/>
                <c:pt idx="0">
                  <c:v>Facebook</c:v>
                </c:pt>
                <c:pt idx="1">
                  <c:v>Twitter</c:v>
                </c:pt>
                <c:pt idx="2">
                  <c:v>LinkedIn</c:v>
                </c:pt>
                <c:pt idx="3">
                  <c:v>Other</c:v>
                </c:pt>
                <c:pt idx="4">
                  <c:v>Don't know</c:v>
                </c:pt>
              </c:strCache>
            </c:strRef>
          </c:cat>
          <c:val>
            <c:numRef>
              <c:f>' DATA'!$B$4:$B$8</c:f>
              <c:numCache>
                <c:formatCode>0%</c:formatCode>
                <c:ptCount val="5"/>
                <c:pt idx="0">
                  <c:v>0.8</c:v>
                </c:pt>
                <c:pt idx="1">
                  <c:v>0.06</c:v>
                </c:pt>
                <c:pt idx="2">
                  <c:v>0.03</c:v>
                </c:pt>
                <c:pt idx="3">
                  <c:v>0.05</c:v>
                </c:pt>
                <c:pt idx="4">
                  <c:v>0.06</c:v>
                </c:pt>
              </c:numCache>
            </c:numRef>
          </c:val>
        </c:ser>
        <c:dLbls>
          <c:showLegendKey val="0"/>
          <c:showVal val="0"/>
          <c:showCatName val="0"/>
          <c:showSerName val="0"/>
          <c:showPercent val="1"/>
          <c:showBubbleSize val="0"/>
          <c:showLeaderLines val="1"/>
        </c:dLbls>
        <c:firstSliceAng val="0"/>
      </c:pieChart>
      <c:spPr>
        <a:noFill/>
        <a:ln w="25400">
          <a:noFill/>
        </a:ln>
      </c:spPr>
    </c:plotArea>
    <c:legend>
      <c:legendPos val="r"/>
      <c:layout>
        <c:manualLayout>
          <c:xMode val="edge"/>
          <c:yMode val="edge"/>
          <c:x val="0.678195538057745"/>
          <c:y val="0.353959700349958"/>
          <c:w val="0.236156313794109"/>
          <c:h val="0.33374699842646"/>
        </c:manualLayout>
      </c:layout>
      <c:overlay val="0"/>
      <c:txPr>
        <a:bodyPr/>
        <a:lstStyle/>
        <a:p>
          <a:pPr>
            <a:defRPr b="1">
              <a:latin typeface="Verdana" pitchFamily="34" charset="0"/>
              <a:ea typeface="Verdana" pitchFamily="34" charset="0"/>
              <a:cs typeface="Verdana" pitchFamily="34" charset="0"/>
            </a:defRPr>
          </a:pPr>
          <a:endParaRPr lang="en-US"/>
        </a:p>
      </c:txPr>
    </c:legend>
    <c:plotVisOnly val="1"/>
    <c:dispBlanksAs val="zero"/>
    <c:showDLblsOverMax val="0"/>
  </c:chart>
  <c:spPr>
    <a:noFill/>
    <a:ln>
      <a:noFill/>
    </a:ln>
  </c:sp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bar"/>
        <c:grouping val="clustered"/>
        <c:varyColors val="0"/>
        <c:ser>
          <c:idx val="0"/>
          <c:order val="0"/>
          <c:tx>
            <c:strRef>
              <c:f>' DATA'!$B$3</c:f>
              <c:strCache>
                <c:ptCount val="1"/>
                <c:pt idx="0">
                  <c:v>Parents</c:v>
                </c:pt>
              </c:strCache>
            </c:strRef>
          </c:tx>
          <c:spPr>
            <a:solidFill>
              <a:srgbClr val="27426F"/>
            </a:solidFill>
          </c:spPr>
          <c:invertIfNegative val="0"/>
          <c:dLbls>
            <c:txPr>
              <a:bodyPr/>
              <a:lstStyle/>
              <a:p>
                <a:pPr>
                  <a:defRPr sz="1000" b="1">
                    <a:solidFill>
                      <a:sysClr val="windowText" lastClr="000000"/>
                    </a:solidFill>
                    <a:latin typeface="Verdana" pitchFamily="34" charset="0"/>
                    <a:ea typeface="Verdana" pitchFamily="34" charset="0"/>
                    <a:cs typeface="Verdana" pitchFamily="34" charset="0"/>
                  </a:defRPr>
                </a:pPr>
                <a:endParaRPr lang="en-US"/>
              </a:p>
            </c:txPr>
            <c:dLblPos val="outEnd"/>
            <c:showLegendKey val="0"/>
            <c:showVal val="1"/>
            <c:showCatName val="0"/>
            <c:showSerName val="0"/>
            <c:showPercent val="0"/>
            <c:showBubbleSize val="0"/>
            <c:showLeaderLines val="0"/>
          </c:dLbls>
          <c:cat>
            <c:strRef>
              <c:f>' DATA'!$A$4:$A$8</c:f>
              <c:strCache>
                <c:ptCount val="5"/>
                <c:pt idx="0">
                  <c:v>Read consumer feedback</c:v>
                </c:pt>
                <c:pt idx="1">
                  <c:v>Learn about products</c:v>
                </c:pt>
                <c:pt idx="2">
                  <c:v>Get coupons/promos</c:v>
                </c:pt>
                <c:pt idx="3">
                  <c:v>Give positive feedback</c:v>
                </c:pt>
                <c:pt idx="4">
                  <c:v>Give negative feedback</c:v>
                </c:pt>
              </c:strCache>
            </c:strRef>
          </c:cat>
          <c:val>
            <c:numRef>
              <c:f>' DATA'!$B$4:$B$8</c:f>
              <c:numCache>
                <c:formatCode>0%</c:formatCode>
                <c:ptCount val="5"/>
                <c:pt idx="0">
                  <c:v>0.710000000000001</c:v>
                </c:pt>
                <c:pt idx="1">
                  <c:v>0.640000000000002</c:v>
                </c:pt>
                <c:pt idx="2">
                  <c:v>0.640000000000002</c:v>
                </c:pt>
                <c:pt idx="3">
                  <c:v>0.59</c:v>
                </c:pt>
                <c:pt idx="4">
                  <c:v>0.57</c:v>
                </c:pt>
              </c:numCache>
            </c:numRef>
          </c:val>
        </c:ser>
        <c:ser>
          <c:idx val="1"/>
          <c:order val="1"/>
          <c:tx>
            <c:strRef>
              <c:f>' DATA'!$C$3</c:f>
              <c:strCache>
                <c:ptCount val="1"/>
                <c:pt idx="0">
                  <c:v>Non-parents</c:v>
                </c:pt>
              </c:strCache>
            </c:strRef>
          </c:tx>
          <c:spPr>
            <a:solidFill>
              <a:srgbClr val="B2DA70"/>
            </a:solidFill>
          </c:spPr>
          <c:invertIfNegative val="0"/>
          <c:dLbls>
            <c:txPr>
              <a:bodyPr/>
              <a:lstStyle/>
              <a:p>
                <a:pPr>
                  <a:defRPr b="1">
                    <a:latin typeface="Verdana" pitchFamily="34" charset="0"/>
                    <a:ea typeface="Verdana" pitchFamily="34" charset="0"/>
                    <a:cs typeface="Verdana" pitchFamily="34" charset="0"/>
                  </a:defRPr>
                </a:pPr>
                <a:endParaRPr lang="en-US"/>
              </a:p>
            </c:txPr>
            <c:dLblPos val="outEnd"/>
            <c:showLegendKey val="0"/>
            <c:showVal val="1"/>
            <c:showCatName val="0"/>
            <c:showSerName val="0"/>
            <c:showPercent val="0"/>
            <c:showBubbleSize val="0"/>
            <c:showLeaderLines val="0"/>
          </c:dLbls>
          <c:cat>
            <c:strRef>
              <c:f>' DATA'!$A$4:$A$8</c:f>
              <c:strCache>
                <c:ptCount val="5"/>
                <c:pt idx="0">
                  <c:v>Read consumer feedback</c:v>
                </c:pt>
                <c:pt idx="1">
                  <c:v>Learn about products</c:v>
                </c:pt>
                <c:pt idx="2">
                  <c:v>Get coupons/promos</c:v>
                </c:pt>
                <c:pt idx="3">
                  <c:v>Give positive feedback</c:v>
                </c:pt>
                <c:pt idx="4">
                  <c:v>Give negative feedback</c:v>
                </c:pt>
              </c:strCache>
            </c:strRef>
          </c:cat>
          <c:val>
            <c:numRef>
              <c:f>' DATA'!$C$4:$C$8</c:f>
              <c:numCache>
                <c:formatCode>0%</c:formatCode>
                <c:ptCount val="5"/>
                <c:pt idx="0">
                  <c:v>0.640000000000002</c:v>
                </c:pt>
                <c:pt idx="1">
                  <c:v>0.59</c:v>
                </c:pt>
                <c:pt idx="2">
                  <c:v>0.56</c:v>
                </c:pt>
                <c:pt idx="3">
                  <c:v>0.52</c:v>
                </c:pt>
                <c:pt idx="4">
                  <c:v>0.49</c:v>
                </c:pt>
              </c:numCache>
            </c:numRef>
          </c:val>
        </c:ser>
        <c:dLbls>
          <c:showLegendKey val="0"/>
          <c:showVal val="0"/>
          <c:showCatName val="0"/>
          <c:showSerName val="0"/>
          <c:showPercent val="0"/>
          <c:showBubbleSize val="0"/>
        </c:dLbls>
        <c:gapWidth val="80"/>
        <c:axId val="-2075219080"/>
        <c:axId val="-2075227544"/>
      </c:barChart>
      <c:catAx>
        <c:axId val="-2075219080"/>
        <c:scaling>
          <c:orientation val="maxMin"/>
        </c:scaling>
        <c:delete val="0"/>
        <c:axPos val="l"/>
        <c:numFmt formatCode="General" sourceLinked="1"/>
        <c:majorTickMark val="out"/>
        <c:minorTickMark val="none"/>
        <c:tickLblPos val="nextTo"/>
        <c:txPr>
          <a:bodyPr/>
          <a:lstStyle/>
          <a:p>
            <a:pPr>
              <a:defRPr sz="900" b="0">
                <a:latin typeface="Verdana" pitchFamily="34" charset="0"/>
                <a:ea typeface="Verdana" pitchFamily="34" charset="0"/>
                <a:cs typeface="Verdana" pitchFamily="34" charset="0"/>
              </a:defRPr>
            </a:pPr>
            <a:endParaRPr lang="en-US"/>
          </a:p>
        </c:txPr>
        <c:crossAx val="-2075227544"/>
        <c:crosses val="autoZero"/>
        <c:auto val="1"/>
        <c:lblAlgn val="ctr"/>
        <c:lblOffset val="100"/>
        <c:noMultiLvlLbl val="0"/>
      </c:catAx>
      <c:valAx>
        <c:axId val="-2075227544"/>
        <c:scaling>
          <c:orientation val="minMax"/>
        </c:scaling>
        <c:delete val="1"/>
        <c:axPos val="t"/>
        <c:numFmt formatCode="0%" sourceLinked="1"/>
        <c:majorTickMark val="out"/>
        <c:minorTickMark val="none"/>
        <c:tickLblPos val="none"/>
        <c:crossAx val="-2075219080"/>
        <c:crosses val="autoZero"/>
        <c:crossBetween val="between"/>
      </c:valAx>
      <c:spPr>
        <a:noFill/>
        <a:ln w="25400">
          <a:noFill/>
        </a:ln>
      </c:spPr>
    </c:plotArea>
    <c:legend>
      <c:legendPos val="b"/>
      <c:layout/>
      <c:overlay val="0"/>
      <c:txPr>
        <a:bodyPr/>
        <a:lstStyle/>
        <a:p>
          <a:pPr>
            <a:defRPr sz="900" b="1">
              <a:latin typeface="Verdana" pitchFamily="34" charset="0"/>
              <a:ea typeface="Verdana" pitchFamily="34" charset="0"/>
              <a:cs typeface="Verdana" pitchFamily="34" charset="0"/>
            </a:defRPr>
          </a:pPr>
          <a:endParaRPr lang="en-US"/>
        </a:p>
      </c:txPr>
    </c:legend>
    <c:plotVisOnly val="1"/>
    <c:dispBlanksAs val="gap"/>
    <c:showDLblsOverMax val="0"/>
  </c:chart>
  <c:spPr>
    <a:noFill/>
    <a:ln>
      <a:noFill/>
    </a:ln>
  </c:sp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91936420990856"/>
          <c:y val="0.0153143204660393"/>
          <c:w val="0.708063579009145"/>
          <c:h val="0.965789473684278"/>
        </c:manualLayout>
      </c:layout>
      <c:barChart>
        <c:barDir val="bar"/>
        <c:grouping val="clustered"/>
        <c:varyColors val="0"/>
        <c:ser>
          <c:idx val="0"/>
          <c:order val="0"/>
          <c:spPr>
            <a:solidFill>
              <a:srgbClr val="1F497D"/>
            </a:solidFill>
            <a:ln w="3175">
              <a:noFill/>
              <a:prstDash val="solid"/>
            </a:ln>
          </c:spPr>
          <c:invertIfNegative val="0"/>
          <c:dPt>
            <c:idx val="1"/>
            <c:invertIfNegative val="0"/>
            <c:bubble3D val="0"/>
            <c:spPr>
              <a:solidFill>
                <a:srgbClr val="B2DA70"/>
              </a:solidFill>
              <a:ln w="3175">
                <a:noFill/>
                <a:prstDash val="solid"/>
              </a:ln>
            </c:spPr>
          </c:dPt>
          <c:dPt>
            <c:idx val="3"/>
            <c:invertIfNegative val="0"/>
            <c:bubble3D val="0"/>
            <c:spPr>
              <a:solidFill>
                <a:srgbClr val="B2DA70"/>
              </a:solidFill>
              <a:ln w="3175">
                <a:noFill/>
                <a:prstDash val="solid"/>
              </a:ln>
            </c:spPr>
          </c:dPt>
          <c:dPt>
            <c:idx val="5"/>
            <c:invertIfNegative val="0"/>
            <c:bubble3D val="0"/>
            <c:spPr>
              <a:solidFill>
                <a:srgbClr val="B2DA70"/>
              </a:solidFill>
              <a:ln w="3175">
                <a:noFill/>
                <a:prstDash val="solid"/>
              </a:ln>
            </c:spPr>
          </c:dPt>
          <c:dPt>
            <c:idx val="7"/>
            <c:invertIfNegative val="0"/>
            <c:bubble3D val="0"/>
            <c:spPr>
              <a:solidFill>
                <a:srgbClr val="B2DA70"/>
              </a:solidFill>
              <a:ln w="3175">
                <a:noFill/>
                <a:prstDash val="solid"/>
              </a:ln>
            </c:spPr>
          </c:dPt>
          <c:dLbls>
            <c:dLbl>
              <c:idx val="0"/>
              <c:spPr/>
              <c:txPr>
                <a:bodyPr/>
                <a:lstStyle/>
                <a:p>
                  <a:pPr>
                    <a:defRPr sz="1000" b="1">
                      <a:solidFill>
                        <a:schemeClr val="bg1"/>
                      </a:solidFill>
                      <a:latin typeface="Verdana" pitchFamily="34" charset="0"/>
                      <a:ea typeface="Verdana" pitchFamily="34" charset="0"/>
                      <a:cs typeface="Verdana" pitchFamily="34" charset="0"/>
                    </a:defRPr>
                  </a:pPr>
                  <a:endParaRPr lang="en-US"/>
                </a:p>
              </c:txPr>
              <c:dLblPos val="inEnd"/>
              <c:showLegendKey val="0"/>
              <c:showVal val="1"/>
              <c:showCatName val="0"/>
              <c:showSerName val="0"/>
              <c:showPercent val="0"/>
              <c:showBubbleSize val="0"/>
            </c:dLbl>
            <c:dLbl>
              <c:idx val="2"/>
              <c:spPr/>
              <c:txPr>
                <a:bodyPr/>
                <a:lstStyle/>
                <a:p>
                  <a:pPr>
                    <a:defRPr sz="1000" b="1">
                      <a:solidFill>
                        <a:schemeClr val="bg1"/>
                      </a:solidFill>
                      <a:latin typeface="Verdana" pitchFamily="34" charset="0"/>
                      <a:ea typeface="Verdana" pitchFamily="34" charset="0"/>
                      <a:cs typeface="Verdana" pitchFamily="34" charset="0"/>
                    </a:defRPr>
                  </a:pPr>
                  <a:endParaRPr lang="en-US"/>
                </a:p>
              </c:txPr>
              <c:dLblPos val="inEnd"/>
              <c:showLegendKey val="0"/>
              <c:showVal val="1"/>
              <c:showCatName val="0"/>
              <c:showSerName val="0"/>
              <c:showPercent val="0"/>
              <c:showBubbleSize val="0"/>
            </c:dLbl>
            <c:dLbl>
              <c:idx val="4"/>
              <c:spPr/>
              <c:txPr>
                <a:bodyPr/>
                <a:lstStyle/>
                <a:p>
                  <a:pPr>
                    <a:defRPr sz="1000" b="1">
                      <a:solidFill>
                        <a:schemeClr val="bg1"/>
                      </a:solidFill>
                      <a:latin typeface="Verdana" pitchFamily="34" charset="0"/>
                      <a:ea typeface="Verdana" pitchFamily="34" charset="0"/>
                      <a:cs typeface="Verdana" pitchFamily="34" charset="0"/>
                    </a:defRPr>
                  </a:pPr>
                  <a:endParaRPr lang="en-US"/>
                </a:p>
              </c:txPr>
              <c:dLblPos val="inEnd"/>
              <c:showLegendKey val="0"/>
              <c:showVal val="1"/>
              <c:showCatName val="0"/>
              <c:showSerName val="0"/>
              <c:showPercent val="0"/>
              <c:showBubbleSize val="0"/>
            </c:dLbl>
            <c:dLbl>
              <c:idx val="6"/>
              <c:spPr/>
              <c:txPr>
                <a:bodyPr/>
                <a:lstStyle/>
                <a:p>
                  <a:pPr>
                    <a:defRPr sz="1000" b="1">
                      <a:solidFill>
                        <a:schemeClr val="bg1"/>
                      </a:solidFill>
                      <a:latin typeface="Verdana" pitchFamily="34" charset="0"/>
                      <a:ea typeface="Verdana" pitchFamily="34" charset="0"/>
                      <a:cs typeface="Verdana" pitchFamily="34" charset="0"/>
                    </a:defRPr>
                  </a:pPr>
                  <a:endParaRPr lang="en-US"/>
                </a:p>
              </c:txPr>
              <c:dLblPos val="inEnd"/>
              <c:showLegendKey val="0"/>
              <c:showVal val="1"/>
              <c:showCatName val="0"/>
              <c:showSerName val="0"/>
              <c:showPercent val="0"/>
              <c:showBubbleSize val="0"/>
            </c:dLbl>
            <c:dLbl>
              <c:idx val="8"/>
              <c:spPr/>
              <c:txPr>
                <a:bodyPr/>
                <a:lstStyle/>
                <a:p>
                  <a:pPr>
                    <a:defRPr sz="1000" b="1">
                      <a:solidFill>
                        <a:schemeClr val="bg1"/>
                      </a:solidFill>
                      <a:latin typeface="Verdana" pitchFamily="34" charset="0"/>
                      <a:ea typeface="Verdana" pitchFamily="34" charset="0"/>
                      <a:cs typeface="Verdana" pitchFamily="34" charset="0"/>
                    </a:defRPr>
                  </a:pPr>
                  <a:endParaRPr lang="en-US"/>
                </a:p>
              </c:txPr>
              <c:dLblPos val="inEnd"/>
              <c:showLegendKey val="0"/>
              <c:showVal val="1"/>
              <c:showCatName val="0"/>
              <c:showSerName val="0"/>
              <c:showPercent val="0"/>
              <c:showBubbleSize val="0"/>
            </c:dLbl>
            <c:txPr>
              <a:bodyPr/>
              <a:lstStyle/>
              <a:p>
                <a:pPr>
                  <a:defRPr sz="1000" b="1">
                    <a:latin typeface="Verdana" pitchFamily="34" charset="0"/>
                    <a:ea typeface="Verdana" pitchFamily="34" charset="0"/>
                    <a:cs typeface="Verdana" pitchFamily="34" charset="0"/>
                  </a:defRPr>
                </a:pPr>
                <a:endParaRPr lang="en-US"/>
              </a:p>
            </c:txPr>
            <c:dLblPos val="inEnd"/>
            <c:showLegendKey val="0"/>
            <c:showVal val="1"/>
            <c:showCatName val="0"/>
            <c:showSerName val="0"/>
            <c:showPercent val="0"/>
            <c:showBubbleSize val="0"/>
            <c:showLeaderLines val="0"/>
          </c:dLbls>
          <c:cat>
            <c:strRef>
              <c:f>' DATA'!$A$4:$A$11</c:f>
              <c:strCache>
                <c:ptCount val="8"/>
                <c:pt idx="0">
                  <c:v>User-generated
 product reviews</c:v>
                </c:pt>
                <c:pt idx="1">
                  <c:v>Online customer Q&amp;A
 on product website</c:v>
                </c:pt>
                <c:pt idx="2">
                  <c:v>Community forums 
(conversations between customers)</c:v>
                </c:pt>
                <c:pt idx="3">
                  <c:v>User-generated videos</c:v>
                </c:pt>
                <c:pt idx="4">
                  <c:v>Facebook company
 fan pages</c:v>
                </c:pt>
                <c:pt idx="5">
                  <c:v>Facebook newsfeed
 (friends talking about products)</c:v>
                </c:pt>
                <c:pt idx="6">
                  <c:v>Mobile (iPhone app,
 text alerts)</c:v>
                </c:pt>
                <c:pt idx="7">
                  <c:v>Twitter (monitor, 
respond to, and post tweets)</c:v>
                </c:pt>
              </c:strCache>
            </c:strRef>
          </c:cat>
          <c:val>
            <c:numRef>
              <c:f>' DATA'!$B$4:$B$11</c:f>
              <c:numCache>
                <c:formatCode>0%</c:formatCode>
                <c:ptCount val="8"/>
                <c:pt idx="0">
                  <c:v>0.59</c:v>
                </c:pt>
                <c:pt idx="1">
                  <c:v>0.42</c:v>
                </c:pt>
                <c:pt idx="2">
                  <c:v>0.26</c:v>
                </c:pt>
                <c:pt idx="3">
                  <c:v>0.15</c:v>
                </c:pt>
                <c:pt idx="4">
                  <c:v>0.13</c:v>
                </c:pt>
                <c:pt idx="5">
                  <c:v>0.13</c:v>
                </c:pt>
                <c:pt idx="6">
                  <c:v>0.09</c:v>
                </c:pt>
                <c:pt idx="7">
                  <c:v>0.09</c:v>
                </c:pt>
              </c:numCache>
            </c:numRef>
          </c:val>
        </c:ser>
        <c:dLbls>
          <c:showLegendKey val="0"/>
          <c:showVal val="1"/>
          <c:showCatName val="0"/>
          <c:showSerName val="0"/>
          <c:showPercent val="0"/>
          <c:showBubbleSize val="0"/>
        </c:dLbls>
        <c:gapWidth val="22"/>
        <c:axId val="-2077051432"/>
        <c:axId val="-2077055496"/>
      </c:barChart>
      <c:catAx>
        <c:axId val="-2077051432"/>
        <c:scaling>
          <c:orientation val="maxMin"/>
        </c:scaling>
        <c:delete val="0"/>
        <c:axPos val="l"/>
        <c:numFmt formatCode="mmm\-yy" sourceLinked="1"/>
        <c:majorTickMark val="out"/>
        <c:minorTickMark val="none"/>
        <c:tickLblPos val="nextTo"/>
        <c:spPr>
          <a:ln>
            <a:noFill/>
          </a:ln>
        </c:spPr>
        <c:txPr>
          <a:bodyPr rot="0" vert="horz"/>
          <a:lstStyle/>
          <a:p>
            <a:pPr>
              <a:defRPr sz="900" b="0" i="0" u="none" strike="noStrike" baseline="0">
                <a:solidFill>
                  <a:srgbClr val="000000"/>
                </a:solidFill>
                <a:latin typeface="Verdana"/>
                <a:ea typeface="Verdana"/>
                <a:cs typeface="Verdana"/>
              </a:defRPr>
            </a:pPr>
            <a:endParaRPr lang="en-US"/>
          </a:p>
        </c:txPr>
        <c:crossAx val="-2077055496"/>
        <c:crosses val="autoZero"/>
        <c:auto val="1"/>
        <c:lblAlgn val="ctr"/>
        <c:lblOffset val="80"/>
        <c:noMultiLvlLbl val="0"/>
      </c:catAx>
      <c:valAx>
        <c:axId val="-2077055496"/>
        <c:scaling>
          <c:orientation val="minMax"/>
        </c:scaling>
        <c:delete val="1"/>
        <c:axPos val="t"/>
        <c:numFmt formatCode="0%" sourceLinked="1"/>
        <c:majorTickMark val="out"/>
        <c:minorTickMark val="none"/>
        <c:tickLblPos val="none"/>
        <c:crossAx val="-2077051432"/>
        <c:crosses val="autoZero"/>
        <c:crossBetween val="between"/>
      </c:valAx>
      <c:spPr>
        <a:noFill/>
        <a:ln w="25400">
          <a:noFill/>
        </a:ln>
      </c:spPr>
    </c:plotArea>
    <c:plotVisOnly val="1"/>
    <c:dispBlanksAs val="gap"/>
    <c:showDLblsOverMax val="0"/>
  </c:chart>
  <c:spPr>
    <a:noFill/>
    <a:ln w="9525">
      <a:noFill/>
    </a:ln>
  </c:spPr>
  <c:txPr>
    <a:bodyPr/>
    <a:lstStyle/>
    <a:p>
      <a:pPr>
        <a:defRPr sz="1000" b="0" i="0" u="none" strike="noStrike" baseline="0">
          <a:solidFill>
            <a:srgbClr val="000000"/>
          </a:solidFill>
          <a:latin typeface="Calibri"/>
          <a:ea typeface="Calibri"/>
          <a:cs typeface="Calibri"/>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0441901583494117"/>
          <c:y val="0.0506607929515421"/>
          <c:w val="0.955809841650592"/>
          <c:h val="0.571300379119277"/>
        </c:manualLayout>
      </c:layout>
      <c:barChart>
        <c:barDir val="col"/>
        <c:grouping val="clustered"/>
        <c:varyColors val="0"/>
        <c:ser>
          <c:idx val="0"/>
          <c:order val="0"/>
          <c:spPr>
            <a:solidFill>
              <a:srgbClr val="27426F"/>
            </a:solidFill>
          </c:spPr>
          <c:invertIfNegative val="0"/>
          <c:dPt>
            <c:idx val="1"/>
            <c:invertIfNegative val="0"/>
            <c:bubble3D val="0"/>
            <c:spPr>
              <a:solidFill>
                <a:srgbClr val="B2DA70"/>
              </a:solidFill>
            </c:spPr>
          </c:dPt>
          <c:dPt>
            <c:idx val="3"/>
            <c:invertIfNegative val="0"/>
            <c:bubble3D val="0"/>
            <c:spPr>
              <a:solidFill>
                <a:srgbClr val="B2DA70"/>
              </a:solidFill>
            </c:spPr>
          </c:dPt>
          <c:dPt>
            <c:idx val="5"/>
            <c:invertIfNegative val="0"/>
            <c:bubble3D val="0"/>
            <c:spPr>
              <a:solidFill>
                <a:srgbClr val="B2DA70"/>
              </a:solidFill>
            </c:spPr>
          </c:dPt>
          <c:dPt>
            <c:idx val="7"/>
            <c:invertIfNegative val="0"/>
            <c:bubble3D val="0"/>
            <c:spPr>
              <a:solidFill>
                <a:srgbClr val="B2DA70"/>
              </a:solidFill>
            </c:spPr>
          </c:dPt>
          <c:dPt>
            <c:idx val="9"/>
            <c:invertIfNegative val="0"/>
            <c:bubble3D val="0"/>
            <c:spPr>
              <a:solidFill>
                <a:srgbClr val="B2DA70"/>
              </a:solidFill>
            </c:spPr>
          </c:dPt>
          <c:dPt>
            <c:idx val="11"/>
            <c:invertIfNegative val="0"/>
            <c:bubble3D val="0"/>
            <c:spPr>
              <a:solidFill>
                <a:srgbClr val="B2DA70"/>
              </a:solidFill>
            </c:spPr>
          </c:dPt>
          <c:dPt>
            <c:idx val="13"/>
            <c:invertIfNegative val="0"/>
            <c:bubble3D val="0"/>
            <c:spPr>
              <a:solidFill>
                <a:srgbClr val="B2DA70"/>
              </a:solidFill>
            </c:spPr>
          </c:dPt>
          <c:dPt>
            <c:idx val="15"/>
            <c:invertIfNegative val="0"/>
            <c:bubble3D val="0"/>
            <c:spPr>
              <a:solidFill>
                <a:srgbClr val="B2DA70"/>
              </a:solidFill>
            </c:spPr>
          </c:dPt>
          <c:dPt>
            <c:idx val="17"/>
            <c:invertIfNegative val="0"/>
            <c:bubble3D val="0"/>
            <c:spPr>
              <a:solidFill>
                <a:srgbClr val="B2DA70"/>
              </a:solidFill>
            </c:spPr>
          </c:dPt>
          <c:dLbls>
            <c:txPr>
              <a:bodyPr/>
              <a:lstStyle/>
              <a:p>
                <a:pPr>
                  <a:defRPr sz="800" b="1">
                    <a:solidFill>
                      <a:sysClr val="windowText" lastClr="000000"/>
                    </a:solidFill>
                    <a:latin typeface="Verdana" pitchFamily="34" charset="0"/>
                    <a:ea typeface="Verdana" pitchFamily="34" charset="0"/>
                    <a:cs typeface="Verdana" pitchFamily="34" charset="0"/>
                  </a:defRPr>
                </a:pPr>
                <a:endParaRPr lang="en-US"/>
              </a:p>
            </c:txPr>
            <c:dLblPos val="outEnd"/>
            <c:showLegendKey val="0"/>
            <c:showVal val="1"/>
            <c:showCatName val="0"/>
            <c:showSerName val="0"/>
            <c:showPercent val="0"/>
            <c:showBubbleSize val="0"/>
            <c:showLeaderLines val="0"/>
          </c:dLbls>
          <c:cat>
            <c:strRef>
              <c:f>' DATA'!$A$4:$A$21</c:f>
              <c:strCache>
                <c:ptCount val="18"/>
                <c:pt idx="0">
                  <c:v>Appliances</c:v>
                </c:pt>
                <c:pt idx="1">
                  <c:v>Electronics</c:v>
                </c:pt>
                <c:pt idx="2">
                  <c:v>Financial Srvs.</c:v>
                </c:pt>
                <c:pt idx="3">
                  <c:v>Healthcare/Pharm.</c:v>
                </c:pt>
                <c:pt idx="4">
                  <c:v>Telecomm</c:v>
                </c:pt>
                <c:pt idx="5">
                  <c:v>Auto</c:v>
                </c:pt>
                <c:pt idx="6">
                  <c:v>Travel</c:v>
                </c:pt>
                <c:pt idx="7">
                  <c:v>Personal care</c:v>
                </c:pt>
                <c:pt idx="8">
                  <c:v>Educational Inst.</c:v>
                </c:pt>
                <c:pt idx="9">
                  <c:v>Household prod.</c:v>
                </c:pt>
                <c:pt idx="10">
                  <c:v>Restaurant</c:v>
                </c:pt>
                <c:pt idx="11">
                  <c:v>Sports-related</c:v>
                </c:pt>
                <c:pt idx="12">
                  <c:v>Magazines/Newspapers</c:v>
                </c:pt>
                <c:pt idx="13">
                  <c:v>Entertainment</c:v>
                </c:pt>
                <c:pt idx="14">
                  <c:v>Apparel</c:v>
                </c:pt>
                <c:pt idx="15">
                  <c:v>Food brands</c:v>
                </c:pt>
                <c:pt idx="16">
                  <c:v>Non-alcoholic bev.</c:v>
                </c:pt>
                <c:pt idx="17">
                  <c:v>Alcoholic bev.</c:v>
                </c:pt>
              </c:strCache>
            </c:strRef>
          </c:cat>
          <c:val>
            <c:numRef>
              <c:f>' DATA'!$B$4:$B$21</c:f>
              <c:numCache>
                <c:formatCode>0%</c:formatCode>
                <c:ptCount val="18"/>
                <c:pt idx="0">
                  <c:v>0.46</c:v>
                </c:pt>
                <c:pt idx="1">
                  <c:v>0.42</c:v>
                </c:pt>
                <c:pt idx="2">
                  <c:v>0.390000000000001</c:v>
                </c:pt>
                <c:pt idx="3">
                  <c:v>0.34</c:v>
                </c:pt>
                <c:pt idx="4">
                  <c:v>0.330000000000001</c:v>
                </c:pt>
                <c:pt idx="5">
                  <c:v>0.330000000000001</c:v>
                </c:pt>
                <c:pt idx="6">
                  <c:v>0.310000000000001</c:v>
                </c:pt>
                <c:pt idx="7">
                  <c:v>0.3</c:v>
                </c:pt>
                <c:pt idx="8">
                  <c:v>0.28</c:v>
                </c:pt>
                <c:pt idx="9">
                  <c:v>0.28</c:v>
                </c:pt>
                <c:pt idx="10">
                  <c:v>0.26</c:v>
                </c:pt>
                <c:pt idx="11">
                  <c:v>0.25</c:v>
                </c:pt>
                <c:pt idx="12">
                  <c:v>0.24</c:v>
                </c:pt>
                <c:pt idx="13">
                  <c:v>0.23</c:v>
                </c:pt>
                <c:pt idx="14">
                  <c:v>0.22</c:v>
                </c:pt>
                <c:pt idx="15">
                  <c:v>0.21</c:v>
                </c:pt>
                <c:pt idx="16">
                  <c:v>0.19</c:v>
                </c:pt>
                <c:pt idx="17">
                  <c:v>0.17</c:v>
                </c:pt>
              </c:numCache>
            </c:numRef>
          </c:val>
        </c:ser>
        <c:dLbls>
          <c:showLegendKey val="0"/>
          <c:showVal val="0"/>
          <c:showCatName val="0"/>
          <c:showSerName val="0"/>
          <c:showPercent val="0"/>
          <c:showBubbleSize val="0"/>
        </c:dLbls>
        <c:gapWidth val="70"/>
        <c:axId val="-2119552936"/>
        <c:axId val="-2119570664"/>
      </c:barChart>
      <c:catAx>
        <c:axId val="-2119552936"/>
        <c:scaling>
          <c:orientation val="minMax"/>
        </c:scaling>
        <c:delete val="0"/>
        <c:axPos val="b"/>
        <c:numFmt formatCode="General" sourceLinked="1"/>
        <c:majorTickMark val="out"/>
        <c:minorTickMark val="none"/>
        <c:tickLblPos val="nextTo"/>
        <c:txPr>
          <a:bodyPr/>
          <a:lstStyle/>
          <a:p>
            <a:pPr>
              <a:defRPr sz="900" b="0">
                <a:latin typeface="Verdana" pitchFamily="34" charset="0"/>
                <a:ea typeface="Verdana" pitchFamily="34" charset="0"/>
                <a:cs typeface="Verdana" pitchFamily="34" charset="0"/>
              </a:defRPr>
            </a:pPr>
            <a:endParaRPr lang="en-US"/>
          </a:p>
        </c:txPr>
        <c:crossAx val="-2119570664"/>
        <c:crosses val="autoZero"/>
        <c:auto val="1"/>
        <c:lblAlgn val="ctr"/>
        <c:lblOffset val="100"/>
        <c:noMultiLvlLbl val="0"/>
      </c:catAx>
      <c:valAx>
        <c:axId val="-2119570664"/>
        <c:scaling>
          <c:orientation val="minMax"/>
        </c:scaling>
        <c:delete val="1"/>
        <c:axPos val="l"/>
        <c:numFmt formatCode="0%" sourceLinked="1"/>
        <c:majorTickMark val="out"/>
        <c:minorTickMark val="none"/>
        <c:tickLblPos val="none"/>
        <c:crossAx val="-2119552936"/>
        <c:crosses val="autoZero"/>
        <c:crossBetween val="between"/>
      </c:valAx>
      <c:spPr>
        <a:noFill/>
        <a:ln w="25400">
          <a:noFill/>
        </a:ln>
      </c:spPr>
    </c:plotArea>
    <c:plotVisOnly val="1"/>
    <c:dispBlanksAs val="gap"/>
    <c:showDLblsOverMax val="0"/>
  </c:chart>
  <c:spPr>
    <a:noFill/>
    <a:ln>
      <a:noFill/>
    </a:ln>
  </c:sp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30799042918326"/>
          <c:y val="0.0390070921985816"/>
          <c:w val="0.692009570816741"/>
          <c:h val="0.921985815602839"/>
        </c:manualLayout>
      </c:layout>
      <c:barChart>
        <c:barDir val="bar"/>
        <c:grouping val="clustered"/>
        <c:varyColors val="0"/>
        <c:ser>
          <c:idx val="0"/>
          <c:order val="0"/>
          <c:spPr>
            <a:solidFill>
              <a:srgbClr val="27426F"/>
            </a:solidFill>
          </c:spPr>
          <c:invertIfNegative val="0"/>
          <c:dPt>
            <c:idx val="1"/>
            <c:invertIfNegative val="0"/>
            <c:bubble3D val="0"/>
            <c:spPr>
              <a:solidFill>
                <a:srgbClr val="B2DA70"/>
              </a:solidFill>
            </c:spPr>
          </c:dPt>
          <c:dPt>
            <c:idx val="3"/>
            <c:invertIfNegative val="0"/>
            <c:bubble3D val="0"/>
            <c:spPr>
              <a:solidFill>
                <a:srgbClr val="B2DA70"/>
              </a:solidFill>
            </c:spPr>
          </c:dPt>
          <c:dPt>
            <c:idx val="5"/>
            <c:invertIfNegative val="0"/>
            <c:bubble3D val="0"/>
            <c:spPr>
              <a:solidFill>
                <a:srgbClr val="B2DA70"/>
              </a:solidFill>
            </c:spPr>
          </c:dPt>
          <c:dPt>
            <c:idx val="7"/>
            <c:invertIfNegative val="0"/>
            <c:bubble3D val="0"/>
            <c:spPr>
              <a:solidFill>
                <a:srgbClr val="B2DA70"/>
              </a:solidFill>
            </c:spPr>
          </c:dPt>
          <c:dLbls>
            <c:dLbl>
              <c:idx val="1"/>
              <c:spPr/>
              <c:txPr>
                <a:bodyPr/>
                <a:lstStyle/>
                <a:p>
                  <a:pPr>
                    <a:defRPr sz="1000" b="1">
                      <a:solidFill>
                        <a:schemeClr val="tx1"/>
                      </a:solidFill>
                      <a:latin typeface="Verdana" pitchFamily="34" charset="0"/>
                      <a:ea typeface="Verdana" pitchFamily="34" charset="0"/>
                      <a:cs typeface="Verdana" pitchFamily="34" charset="0"/>
                    </a:defRPr>
                  </a:pPr>
                  <a:endParaRPr lang="en-US"/>
                </a:p>
              </c:txPr>
              <c:dLblPos val="inBase"/>
              <c:showLegendKey val="0"/>
              <c:showVal val="1"/>
              <c:showCatName val="0"/>
              <c:showSerName val="0"/>
              <c:showPercent val="0"/>
              <c:showBubbleSize val="0"/>
            </c:dLbl>
            <c:dLbl>
              <c:idx val="3"/>
              <c:spPr/>
              <c:txPr>
                <a:bodyPr/>
                <a:lstStyle/>
                <a:p>
                  <a:pPr>
                    <a:defRPr sz="1000" b="1">
                      <a:solidFill>
                        <a:schemeClr val="tx1"/>
                      </a:solidFill>
                      <a:latin typeface="Verdana" pitchFamily="34" charset="0"/>
                      <a:ea typeface="Verdana" pitchFamily="34" charset="0"/>
                      <a:cs typeface="Verdana" pitchFamily="34" charset="0"/>
                    </a:defRPr>
                  </a:pPr>
                  <a:endParaRPr lang="en-US"/>
                </a:p>
              </c:txPr>
              <c:dLblPos val="inBase"/>
              <c:showLegendKey val="0"/>
              <c:showVal val="1"/>
              <c:showCatName val="0"/>
              <c:showSerName val="0"/>
              <c:showPercent val="0"/>
              <c:showBubbleSize val="0"/>
            </c:dLbl>
            <c:dLbl>
              <c:idx val="5"/>
              <c:spPr/>
              <c:txPr>
                <a:bodyPr/>
                <a:lstStyle/>
                <a:p>
                  <a:pPr>
                    <a:defRPr sz="1000" b="1">
                      <a:solidFill>
                        <a:schemeClr val="tx1"/>
                      </a:solidFill>
                      <a:latin typeface="Verdana" pitchFamily="34" charset="0"/>
                      <a:ea typeface="Verdana" pitchFamily="34" charset="0"/>
                      <a:cs typeface="Verdana" pitchFamily="34" charset="0"/>
                    </a:defRPr>
                  </a:pPr>
                  <a:endParaRPr lang="en-US"/>
                </a:p>
              </c:txPr>
              <c:dLblPos val="inBase"/>
              <c:showLegendKey val="0"/>
              <c:showVal val="1"/>
              <c:showCatName val="0"/>
              <c:showSerName val="0"/>
              <c:showPercent val="0"/>
              <c:showBubbleSize val="0"/>
            </c:dLbl>
            <c:dLbl>
              <c:idx val="7"/>
              <c:spPr/>
              <c:txPr>
                <a:bodyPr/>
                <a:lstStyle/>
                <a:p>
                  <a:pPr>
                    <a:defRPr sz="1000" b="1">
                      <a:solidFill>
                        <a:schemeClr val="tx1"/>
                      </a:solidFill>
                      <a:latin typeface="Verdana" pitchFamily="34" charset="0"/>
                      <a:ea typeface="Verdana" pitchFamily="34" charset="0"/>
                      <a:cs typeface="Verdana" pitchFamily="34" charset="0"/>
                    </a:defRPr>
                  </a:pPr>
                  <a:endParaRPr lang="en-US"/>
                </a:p>
              </c:txPr>
              <c:dLblPos val="inBase"/>
              <c:showLegendKey val="0"/>
              <c:showVal val="1"/>
              <c:showCatName val="0"/>
              <c:showSerName val="0"/>
              <c:showPercent val="0"/>
              <c:showBubbleSize val="0"/>
            </c:dLbl>
            <c:txPr>
              <a:bodyPr/>
              <a:lstStyle/>
              <a:p>
                <a:pPr>
                  <a:defRPr sz="1000" b="1">
                    <a:solidFill>
                      <a:schemeClr val="bg1"/>
                    </a:solidFill>
                    <a:latin typeface="Verdana" pitchFamily="34" charset="0"/>
                    <a:ea typeface="Verdana" pitchFamily="34" charset="0"/>
                    <a:cs typeface="Verdana" pitchFamily="34" charset="0"/>
                  </a:defRPr>
                </a:pPr>
                <a:endParaRPr lang="en-US"/>
              </a:p>
            </c:txPr>
            <c:dLblPos val="inBase"/>
            <c:showLegendKey val="0"/>
            <c:showVal val="1"/>
            <c:showCatName val="0"/>
            <c:showSerName val="0"/>
            <c:showPercent val="0"/>
            <c:showBubbleSize val="0"/>
            <c:showLeaderLines val="0"/>
          </c:dLbls>
          <c:cat>
            <c:strRef>
              <c:f>' DATA'!$A$4:$A$12</c:f>
              <c:strCache>
                <c:ptCount val="9"/>
                <c:pt idx="0">
                  <c:v>More likely to work
 out at a club</c:v>
                </c:pt>
                <c:pt idx="1">
                  <c:v>More likely to attend
 a pro sports event</c:v>
                </c:pt>
                <c:pt idx="2">
                  <c:v>More likely to give opinion
 on politics, current events</c:v>
                </c:pt>
                <c:pt idx="3">
                  <c:v>Already follow a celebrity</c:v>
                </c:pt>
                <c:pt idx="4">
                  <c:v>More likely to give
 opinion about TV programs</c:v>
                </c:pt>
                <c:pt idx="5">
                  <c:v>More likely to go on a date</c:v>
                </c:pt>
                <c:pt idx="6">
                  <c:v>More like to be heavy 
spenders on clothing, accessories</c:v>
                </c:pt>
                <c:pt idx="7">
                  <c:v>Already follow a brand</c:v>
                </c:pt>
                <c:pt idx="8">
                  <c:v>More likely to be heavy
 spenders on music</c:v>
                </c:pt>
              </c:strCache>
            </c:strRef>
          </c:cat>
          <c:val>
            <c:numRef>
              <c:f>' DATA'!$B$4:$B$12</c:f>
              <c:numCache>
                <c:formatCode>0%</c:formatCode>
                <c:ptCount val="9"/>
                <c:pt idx="0">
                  <c:v>0.18</c:v>
                </c:pt>
                <c:pt idx="1">
                  <c:v>0.19</c:v>
                </c:pt>
                <c:pt idx="2">
                  <c:v>0.26</c:v>
                </c:pt>
                <c:pt idx="3">
                  <c:v>0.320000000000001</c:v>
                </c:pt>
                <c:pt idx="4">
                  <c:v>0.330000000000001</c:v>
                </c:pt>
                <c:pt idx="5">
                  <c:v>0.45</c:v>
                </c:pt>
                <c:pt idx="6">
                  <c:v>0.47</c:v>
                </c:pt>
                <c:pt idx="7">
                  <c:v>0.53</c:v>
                </c:pt>
                <c:pt idx="8">
                  <c:v>0.750000000000002</c:v>
                </c:pt>
              </c:numCache>
            </c:numRef>
          </c:val>
        </c:ser>
        <c:dLbls>
          <c:showLegendKey val="0"/>
          <c:showVal val="0"/>
          <c:showCatName val="0"/>
          <c:showSerName val="0"/>
          <c:showPercent val="0"/>
          <c:showBubbleSize val="0"/>
        </c:dLbls>
        <c:gapWidth val="40"/>
        <c:axId val="-2119829432"/>
        <c:axId val="-2119831720"/>
      </c:barChart>
      <c:catAx>
        <c:axId val="-2119829432"/>
        <c:scaling>
          <c:orientation val="minMax"/>
        </c:scaling>
        <c:delete val="0"/>
        <c:axPos val="l"/>
        <c:numFmt formatCode="General" sourceLinked="1"/>
        <c:majorTickMark val="out"/>
        <c:minorTickMark val="none"/>
        <c:tickLblPos val="nextTo"/>
        <c:txPr>
          <a:bodyPr/>
          <a:lstStyle/>
          <a:p>
            <a:pPr>
              <a:defRPr sz="900" b="0">
                <a:latin typeface="Verdana" pitchFamily="34" charset="0"/>
                <a:ea typeface="Verdana" pitchFamily="34" charset="0"/>
                <a:cs typeface="Verdana" pitchFamily="34" charset="0"/>
              </a:defRPr>
            </a:pPr>
            <a:endParaRPr lang="en-US"/>
          </a:p>
        </c:txPr>
        <c:crossAx val="-2119831720"/>
        <c:crosses val="autoZero"/>
        <c:auto val="1"/>
        <c:lblAlgn val="ctr"/>
        <c:lblOffset val="100"/>
        <c:noMultiLvlLbl val="0"/>
      </c:catAx>
      <c:valAx>
        <c:axId val="-2119831720"/>
        <c:scaling>
          <c:orientation val="minMax"/>
        </c:scaling>
        <c:delete val="1"/>
        <c:axPos val="b"/>
        <c:numFmt formatCode="0%" sourceLinked="1"/>
        <c:majorTickMark val="out"/>
        <c:minorTickMark val="none"/>
        <c:tickLblPos val="none"/>
        <c:crossAx val="-2119829432"/>
        <c:crosses val="autoZero"/>
        <c:crossBetween val="between"/>
      </c:valAx>
      <c:spPr>
        <a:noFill/>
        <a:ln w="25400">
          <a:noFill/>
        </a:ln>
      </c:spPr>
    </c:plotArea>
    <c:plotVisOnly val="1"/>
    <c:dispBlanksAs val="gap"/>
    <c:showDLblsOverMax val="0"/>
  </c:chart>
  <c:spPr>
    <a:noFill/>
    <a:ln>
      <a:noFill/>
    </a:ln>
  </c:sp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0734594994932564"/>
          <c:y val="0.0506607929515421"/>
          <c:w val="0.926540500506743"/>
          <c:h val="0.634361233480181"/>
        </c:manualLayout>
      </c:layout>
      <c:barChart>
        <c:barDir val="col"/>
        <c:grouping val="clustered"/>
        <c:varyColors val="0"/>
        <c:ser>
          <c:idx val="0"/>
          <c:order val="0"/>
          <c:spPr>
            <a:solidFill>
              <a:srgbClr val="27426F"/>
            </a:solidFill>
          </c:spPr>
          <c:invertIfNegative val="0"/>
          <c:dPt>
            <c:idx val="1"/>
            <c:invertIfNegative val="0"/>
            <c:bubble3D val="0"/>
            <c:spPr>
              <a:solidFill>
                <a:srgbClr val="B2DA70"/>
              </a:solidFill>
            </c:spPr>
          </c:dPt>
          <c:dPt>
            <c:idx val="3"/>
            <c:invertIfNegative val="0"/>
            <c:bubble3D val="0"/>
            <c:spPr>
              <a:solidFill>
                <a:srgbClr val="B2DA70"/>
              </a:solidFill>
            </c:spPr>
          </c:dPt>
          <c:dPt>
            <c:idx val="5"/>
            <c:invertIfNegative val="0"/>
            <c:bubble3D val="0"/>
            <c:spPr>
              <a:solidFill>
                <a:srgbClr val="B2DA70"/>
              </a:solidFill>
            </c:spPr>
          </c:dPt>
          <c:dPt>
            <c:idx val="7"/>
            <c:invertIfNegative val="0"/>
            <c:bubble3D val="0"/>
            <c:spPr>
              <a:solidFill>
                <a:srgbClr val="B2DA70"/>
              </a:solidFill>
            </c:spPr>
          </c:dPt>
          <c:dPt>
            <c:idx val="9"/>
            <c:invertIfNegative val="0"/>
            <c:bubble3D val="0"/>
            <c:spPr>
              <a:solidFill>
                <a:srgbClr val="B2DA70"/>
              </a:solidFill>
            </c:spPr>
          </c:dPt>
          <c:dPt>
            <c:idx val="11"/>
            <c:invertIfNegative val="0"/>
            <c:bubble3D val="0"/>
            <c:spPr>
              <a:solidFill>
                <a:srgbClr val="B2DA70"/>
              </a:solidFill>
            </c:spPr>
          </c:dPt>
          <c:dPt>
            <c:idx val="13"/>
            <c:invertIfNegative val="0"/>
            <c:bubble3D val="0"/>
            <c:spPr>
              <a:solidFill>
                <a:srgbClr val="B2DA70"/>
              </a:solidFill>
            </c:spPr>
          </c:dPt>
          <c:dPt>
            <c:idx val="15"/>
            <c:invertIfNegative val="0"/>
            <c:bubble3D val="0"/>
            <c:spPr>
              <a:solidFill>
                <a:srgbClr val="B2DA70"/>
              </a:solidFill>
            </c:spPr>
          </c:dPt>
          <c:dPt>
            <c:idx val="17"/>
            <c:invertIfNegative val="0"/>
            <c:bubble3D val="0"/>
            <c:spPr>
              <a:solidFill>
                <a:srgbClr val="B2DA70"/>
              </a:solidFill>
            </c:spPr>
          </c:dPt>
          <c:dLbls>
            <c:txPr>
              <a:bodyPr/>
              <a:lstStyle/>
              <a:p>
                <a:pPr>
                  <a:defRPr sz="800" b="1">
                    <a:solidFill>
                      <a:sysClr val="windowText" lastClr="000000"/>
                    </a:solidFill>
                    <a:latin typeface="Verdana" pitchFamily="34" charset="0"/>
                    <a:ea typeface="Verdana" pitchFamily="34" charset="0"/>
                    <a:cs typeface="Verdana" pitchFamily="34" charset="0"/>
                  </a:defRPr>
                </a:pPr>
                <a:endParaRPr lang="en-US"/>
              </a:p>
            </c:txPr>
            <c:dLblPos val="outEnd"/>
            <c:showLegendKey val="0"/>
            <c:showVal val="1"/>
            <c:showCatName val="0"/>
            <c:showSerName val="0"/>
            <c:showPercent val="0"/>
            <c:showBubbleSize val="0"/>
            <c:showLeaderLines val="0"/>
          </c:dLbls>
          <c:cat>
            <c:strRef>
              <c:f>' DATA'!$A$4:$A$21</c:f>
              <c:strCache>
                <c:ptCount val="18"/>
                <c:pt idx="0">
                  <c:v>Educational Inst.</c:v>
                </c:pt>
                <c:pt idx="1">
                  <c:v>Sports-related</c:v>
                </c:pt>
                <c:pt idx="2">
                  <c:v>Entertainment</c:v>
                </c:pt>
                <c:pt idx="3">
                  <c:v>Auto</c:v>
                </c:pt>
                <c:pt idx="4">
                  <c:v>Electronics</c:v>
                </c:pt>
                <c:pt idx="5">
                  <c:v>Travel</c:v>
                </c:pt>
                <c:pt idx="6">
                  <c:v>Telecomm</c:v>
                </c:pt>
                <c:pt idx="7">
                  <c:v>Restaurants</c:v>
                </c:pt>
                <c:pt idx="8">
                  <c:v>Newspapers/Mags</c:v>
                </c:pt>
                <c:pt idx="9">
                  <c:v>Food</c:v>
                </c:pt>
                <c:pt idx="10">
                  <c:v>Financial Srvs.</c:v>
                </c:pt>
                <c:pt idx="11">
                  <c:v>Alcoholic bev.</c:v>
                </c:pt>
                <c:pt idx="12">
                  <c:v>Apparel</c:v>
                </c:pt>
                <c:pt idx="13">
                  <c:v>Appliance</c:v>
                </c:pt>
                <c:pt idx="14">
                  <c:v>Healthcare/Pharm.</c:v>
                </c:pt>
                <c:pt idx="15">
                  <c:v>Personal care</c:v>
                </c:pt>
                <c:pt idx="16">
                  <c:v>Household prod.</c:v>
                </c:pt>
                <c:pt idx="17">
                  <c:v>Non-alcoholic bev.</c:v>
                </c:pt>
              </c:strCache>
            </c:strRef>
          </c:cat>
          <c:val>
            <c:numRef>
              <c:f>' DATA'!$B$4:$B$21</c:f>
              <c:numCache>
                <c:formatCode>0%</c:formatCode>
                <c:ptCount val="18"/>
                <c:pt idx="0">
                  <c:v>0.79</c:v>
                </c:pt>
                <c:pt idx="1">
                  <c:v>0.79</c:v>
                </c:pt>
                <c:pt idx="2">
                  <c:v>0.740000000000001</c:v>
                </c:pt>
                <c:pt idx="3">
                  <c:v>0.670000000000002</c:v>
                </c:pt>
                <c:pt idx="4">
                  <c:v>0.630000000000001</c:v>
                </c:pt>
                <c:pt idx="5">
                  <c:v>0.57</c:v>
                </c:pt>
                <c:pt idx="6">
                  <c:v>0.57</c:v>
                </c:pt>
                <c:pt idx="7">
                  <c:v>0.57</c:v>
                </c:pt>
                <c:pt idx="8">
                  <c:v>0.48</c:v>
                </c:pt>
                <c:pt idx="9">
                  <c:v>0.47</c:v>
                </c:pt>
                <c:pt idx="10">
                  <c:v>0.46</c:v>
                </c:pt>
                <c:pt idx="11">
                  <c:v>0.45</c:v>
                </c:pt>
                <c:pt idx="12">
                  <c:v>0.43</c:v>
                </c:pt>
                <c:pt idx="13">
                  <c:v>0.41</c:v>
                </c:pt>
                <c:pt idx="14">
                  <c:v>0.320000000000001</c:v>
                </c:pt>
                <c:pt idx="15">
                  <c:v>0.310000000000001</c:v>
                </c:pt>
                <c:pt idx="16">
                  <c:v>0.27</c:v>
                </c:pt>
                <c:pt idx="17">
                  <c:v>0.27</c:v>
                </c:pt>
              </c:numCache>
            </c:numRef>
          </c:val>
        </c:ser>
        <c:dLbls>
          <c:showLegendKey val="0"/>
          <c:showVal val="0"/>
          <c:showCatName val="0"/>
          <c:showSerName val="0"/>
          <c:showPercent val="0"/>
          <c:showBubbleSize val="0"/>
        </c:dLbls>
        <c:gapWidth val="70"/>
        <c:axId val="-2120135592"/>
        <c:axId val="-2120146040"/>
      </c:barChart>
      <c:catAx>
        <c:axId val="-2120135592"/>
        <c:scaling>
          <c:orientation val="minMax"/>
        </c:scaling>
        <c:delete val="0"/>
        <c:axPos val="b"/>
        <c:numFmt formatCode="General" sourceLinked="1"/>
        <c:majorTickMark val="out"/>
        <c:minorTickMark val="none"/>
        <c:tickLblPos val="nextTo"/>
        <c:txPr>
          <a:bodyPr/>
          <a:lstStyle/>
          <a:p>
            <a:pPr>
              <a:defRPr sz="900" b="0">
                <a:latin typeface="Verdana" pitchFamily="34" charset="0"/>
                <a:ea typeface="Verdana" pitchFamily="34" charset="0"/>
                <a:cs typeface="Verdana" pitchFamily="34" charset="0"/>
              </a:defRPr>
            </a:pPr>
            <a:endParaRPr lang="en-US"/>
          </a:p>
        </c:txPr>
        <c:crossAx val="-2120146040"/>
        <c:crosses val="autoZero"/>
        <c:auto val="1"/>
        <c:lblAlgn val="ctr"/>
        <c:lblOffset val="100"/>
        <c:noMultiLvlLbl val="0"/>
      </c:catAx>
      <c:valAx>
        <c:axId val="-2120146040"/>
        <c:scaling>
          <c:orientation val="minMax"/>
        </c:scaling>
        <c:delete val="1"/>
        <c:axPos val="l"/>
        <c:numFmt formatCode="0%" sourceLinked="1"/>
        <c:majorTickMark val="out"/>
        <c:minorTickMark val="none"/>
        <c:tickLblPos val="none"/>
        <c:crossAx val="-2120135592"/>
        <c:crosses val="autoZero"/>
        <c:crossBetween val="between"/>
      </c:valAx>
      <c:spPr>
        <a:noFill/>
        <a:ln w="25400">
          <a:noFill/>
        </a:ln>
      </c:spPr>
    </c:plotArea>
    <c:plotVisOnly val="1"/>
    <c:dispBlanksAs val="gap"/>
    <c:showDLblsOverMax val="0"/>
  </c:chart>
  <c:spPr>
    <a:noFill/>
    <a:ln>
      <a:noFill/>
    </a:ln>
  </c:sp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7622" cy="459026"/>
          </a:xfrm>
          <a:prstGeom prst="rect">
            <a:avLst/>
          </a:prstGeom>
        </p:spPr>
        <p:txBody>
          <a:bodyPr vert="horz" lIns="91836" tIns="45918" rIns="91836" bIns="45918" rtlCol="0"/>
          <a:lstStyle>
            <a:lvl1pPr algn="l">
              <a:defRPr sz="1200"/>
            </a:lvl1pPr>
          </a:lstStyle>
          <a:p>
            <a:endParaRPr lang="en-US"/>
          </a:p>
        </p:txBody>
      </p:sp>
      <p:sp>
        <p:nvSpPr>
          <p:cNvPr id="3" name="Date Placeholder 2"/>
          <p:cNvSpPr>
            <a:spLocks noGrp="1"/>
          </p:cNvSpPr>
          <p:nvPr>
            <p:ph type="dt" sz="quarter" idx="1"/>
          </p:nvPr>
        </p:nvSpPr>
        <p:spPr>
          <a:xfrm>
            <a:off x="3905296" y="0"/>
            <a:ext cx="2987622" cy="459026"/>
          </a:xfrm>
          <a:prstGeom prst="rect">
            <a:avLst/>
          </a:prstGeom>
        </p:spPr>
        <p:txBody>
          <a:bodyPr vert="horz" lIns="91836" tIns="45918" rIns="91836" bIns="45918" rtlCol="0"/>
          <a:lstStyle>
            <a:lvl1pPr algn="r">
              <a:defRPr sz="1200"/>
            </a:lvl1pPr>
          </a:lstStyle>
          <a:p>
            <a:fld id="{EA6666B4-1C6D-D140-A584-9DBE41BD0A7F}" type="datetimeFigureOut">
              <a:rPr lang="en-US" smtClean="0"/>
              <a:pPr/>
              <a:t>5/11/15</a:t>
            </a:fld>
            <a:endParaRPr lang="en-US"/>
          </a:p>
        </p:txBody>
      </p:sp>
      <p:sp>
        <p:nvSpPr>
          <p:cNvPr id="4" name="Footer Placeholder 3"/>
          <p:cNvSpPr>
            <a:spLocks noGrp="1"/>
          </p:cNvSpPr>
          <p:nvPr>
            <p:ph type="ftr" sz="quarter" idx="2"/>
          </p:nvPr>
        </p:nvSpPr>
        <p:spPr>
          <a:xfrm>
            <a:off x="0" y="8719894"/>
            <a:ext cx="2987622" cy="459026"/>
          </a:xfrm>
          <a:prstGeom prst="rect">
            <a:avLst/>
          </a:prstGeom>
        </p:spPr>
        <p:txBody>
          <a:bodyPr vert="horz" lIns="91836" tIns="45918" rIns="91836" bIns="45918" rtlCol="0" anchor="b"/>
          <a:lstStyle>
            <a:lvl1pPr algn="l">
              <a:defRPr sz="1200"/>
            </a:lvl1pPr>
          </a:lstStyle>
          <a:p>
            <a:endParaRPr lang="en-US"/>
          </a:p>
        </p:txBody>
      </p:sp>
      <p:sp>
        <p:nvSpPr>
          <p:cNvPr id="5" name="Slide Number Placeholder 4"/>
          <p:cNvSpPr>
            <a:spLocks noGrp="1"/>
          </p:cNvSpPr>
          <p:nvPr>
            <p:ph type="sldNum" sz="quarter" idx="3"/>
          </p:nvPr>
        </p:nvSpPr>
        <p:spPr>
          <a:xfrm>
            <a:off x="3905296" y="8719894"/>
            <a:ext cx="2987622" cy="459026"/>
          </a:xfrm>
          <a:prstGeom prst="rect">
            <a:avLst/>
          </a:prstGeom>
        </p:spPr>
        <p:txBody>
          <a:bodyPr vert="horz" lIns="91836" tIns="45918" rIns="91836" bIns="45918" rtlCol="0" anchor="b"/>
          <a:lstStyle>
            <a:lvl1pPr algn="r">
              <a:defRPr sz="1200"/>
            </a:lvl1pPr>
          </a:lstStyle>
          <a:p>
            <a:fld id="{6F20D332-9303-D44C-A6F5-7C308A33162C}" type="slidenum">
              <a:rPr lang="en-US" smtClean="0"/>
              <a:pPr/>
              <a:t>‹#›</a:t>
            </a:fld>
            <a:endParaRPr lang="en-US"/>
          </a:p>
        </p:txBody>
      </p:sp>
    </p:spTree>
    <p:extLst>
      <p:ext uri="{BB962C8B-B14F-4D97-AF65-F5344CB8AC3E}">
        <p14:creationId xmlns:p14="http://schemas.microsoft.com/office/powerpoint/2010/main" val="260076905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993775" y="179388"/>
            <a:ext cx="4795838" cy="3597275"/>
          </a:xfrm>
          <a:prstGeom prst="rect">
            <a:avLst/>
          </a:prstGeom>
          <a:noFill/>
          <a:ln w="12700">
            <a:solidFill>
              <a:prstClr val="black"/>
            </a:solidFill>
          </a:ln>
        </p:spPr>
        <p:txBody>
          <a:bodyPr vert="horz" lIns="91836" tIns="45918" rIns="91836" bIns="45918" rtlCol="0" anchor="ctr"/>
          <a:lstStyle/>
          <a:p>
            <a:endParaRPr lang="en-US"/>
          </a:p>
        </p:txBody>
      </p:sp>
      <p:sp>
        <p:nvSpPr>
          <p:cNvPr id="5" name="Notes Placeholder 4"/>
          <p:cNvSpPr>
            <a:spLocks noGrp="1"/>
          </p:cNvSpPr>
          <p:nvPr>
            <p:ph type="body" sz="quarter" idx="3"/>
          </p:nvPr>
        </p:nvSpPr>
        <p:spPr>
          <a:xfrm>
            <a:off x="425538" y="3787965"/>
            <a:ext cx="6039348" cy="5071752"/>
          </a:xfrm>
          <a:prstGeom prst="rect">
            <a:avLst/>
          </a:prstGeom>
        </p:spPr>
        <p:txBody>
          <a:bodyPr vert="horz" lIns="91836" tIns="45918" rIns="91836" bIns="45918"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6"/>
          <p:cNvSpPr>
            <a:spLocks noGrp="1"/>
          </p:cNvSpPr>
          <p:nvPr>
            <p:ph type="sldNum" sz="quarter" idx="5"/>
          </p:nvPr>
        </p:nvSpPr>
        <p:spPr>
          <a:xfrm>
            <a:off x="3905296" y="8719894"/>
            <a:ext cx="2987622" cy="459026"/>
          </a:xfrm>
          <a:prstGeom prst="rect">
            <a:avLst/>
          </a:prstGeom>
        </p:spPr>
        <p:txBody>
          <a:bodyPr vert="horz" lIns="91836" tIns="45918" rIns="91836" bIns="45918" rtlCol="0" anchor="b"/>
          <a:lstStyle>
            <a:lvl1pPr algn="r">
              <a:defRPr sz="1200"/>
            </a:lvl1pPr>
          </a:lstStyle>
          <a:p>
            <a:fld id="{570A6739-2CEA-3E4C-B1F8-E2E707842DF2}" type="slidenum">
              <a:rPr lang="en-US" smtClean="0"/>
              <a:pPr/>
              <a:t>‹#›</a:t>
            </a:fld>
            <a:endParaRPr lang="en-US"/>
          </a:p>
        </p:txBody>
      </p:sp>
    </p:spTree>
    <p:extLst>
      <p:ext uri="{BB962C8B-B14F-4D97-AF65-F5344CB8AC3E}">
        <p14:creationId xmlns:p14="http://schemas.microsoft.com/office/powerpoint/2010/main" val="94565179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000" kern="1200">
        <a:solidFill>
          <a:schemeClr val="tx1"/>
        </a:solidFill>
        <a:latin typeface="Georgia"/>
        <a:ea typeface="+mn-ea"/>
        <a:cs typeface="Georgia"/>
      </a:defRPr>
    </a:lvl1pPr>
    <a:lvl2pPr marL="457200" algn="l" defTabSz="457200" rtl="0" eaLnBrk="1" latinLnBrk="0" hangingPunct="1">
      <a:defRPr sz="1000" kern="1200">
        <a:solidFill>
          <a:schemeClr val="tx1"/>
        </a:solidFill>
        <a:latin typeface="Georgia"/>
        <a:ea typeface="+mn-ea"/>
        <a:cs typeface="Georgia"/>
      </a:defRPr>
    </a:lvl2pPr>
    <a:lvl3pPr marL="914400" algn="l" defTabSz="457200" rtl="0" eaLnBrk="1" latinLnBrk="0" hangingPunct="1">
      <a:defRPr sz="1000" kern="1200">
        <a:solidFill>
          <a:schemeClr val="tx1"/>
        </a:solidFill>
        <a:latin typeface="Georgia"/>
        <a:ea typeface="+mn-ea"/>
        <a:cs typeface="Georgia"/>
      </a:defRPr>
    </a:lvl3pPr>
    <a:lvl4pPr marL="1371600" algn="l" defTabSz="457200" rtl="0" eaLnBrk="1" latinLnBrk="0" hangingPunct="1">
      <a:defRPr sz="1000" kern="1200">
        <a:solidFill>
          <a:schemeClr val="tx1"/>
        </a:solidFill>
        <a:latin typeface="Georgia"/>
        <a:ea typeface="+mn-ea"/>
        <a:cs typeface="Georgia"/>
      </a:defRPr>
    </a:lvl4pPr>
    <a:lvl5pPr marL="1828800" algn="l" defTabSz="457200" rtl="0" eaLnBrk="1" latinLnBrk="0" hangingPunct="1">
      <a:defRPr sz="1000" kern="1200">
        <a:solidFill>
          <a:schemeClr val="tx1"/>
        </a:solidFill>
        <a:latin typeface="Georgia"/>
        <a:ea typeface="+mn-ea"/>
        <a:cs typeface="Georgia"/>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 Id="rId3" Type="http://schemas.openxmlformats.org/officeDocument/2006/relationships/hyperlink" Target="http://www.seomoz.org/article/search-ranking-factors"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google.com" TargetMode="External"/><Relationship Id="rId4" Type="http://schemas.openxmlformats.org/officeDocument/2006/relationships/hyperlink" Target="http://danzarrella.com/examples-of-viral-marketing-campaigns.html" TargetMode="External"/><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 Id="rId3" Type="http://schemas.openxmlformats.org/officeDocument/2006/relationships/hyperlink" Target="http://www.seomoz.org/article/search-ranking-factors"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 Id="rId3" Type="http://schemas.openxmlformats.org/officeDocument/2006/relationships/hyperlink" Target="http://www.optify.net/guides/organic-click-through-rate-curve"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ocw.mit.edu/" TargetMode="External"/><Relationship Id="rId4" Type="http://schemas.openxmlformats.org/officeDocument/2006/relationships/hyperlink" Target="http://ocw.mit.edu/courses/ocw-scholar/" TargetMode="External"/><Relationship Id="rId5" Type="http://schemas.openxmlformats.org/officeDocument/2006/relationships/hyperlink" Target="http://itunes.apple.com/us/app/mit-opencourseware-lecturehall/id379390362?mt=8" TargetMode="External"/><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r>
              <a:rPr lang="en-US" sz="1200" dirty="0"/>
              <a:t>Social Media is user-generated content supported by tools that enable collaboration</a:t>
            </a:r>
          </a:p>
          <a:p>
            <a:endParaRPr lang="en-US" sz="1200" dirty="0"/>
          </a:p>
          <a:p>
            <a:r>
              <a:rPr lang="en-US" sz="1200" dirty="0"/>
              <a:t>Social media speeds up information and communication.  The faster the communication, the bigger the need to create filters against communication saturation.</a:t>
            </a:r>
          </a:p>
          <a:p>
            <a:endParaRPr lang="en-US" sz="1200" dirty="0"/>
          </a:p>
          <a:p>
            <a:r>
              <a:rPr lang="en-US" sz="1200" dirty="0"/>
              <a:t>Speeding up information increases the need react/respond.  Is this a good thing, just reacting fast is not reacting correctly.  Command and control is out of whack.  Are we confident in the skills and abilities of others?</a:t>
            </a:r>
          </a:p>
          <a:p>
            <a:endParaRPr lang="en-US" sz="1200" dirty="0"/>
          </a:p>
          <a:p>
            <a:r>
              <a:rPr lang="en-US" sz="1200" dirty="0"/>
              <a:t>Chaos is the place where possibilities </a:t>
            </a:r>
            <a:r>
              <a:rPr lang="en-US" sz="1200"/>
              <a:t>occur.</a:t>
            </a:r>
          </a:p>
          <a:p>
            <a:endParaRPr lang="en-US" sz="1200" dirty="0"/>
          </a:p>
          <a:p>
            <a:r>
              <a:rPr lang="en-US" sz="1200" dirty="0"/>
              <a:t>Learn</a:t>
            </a:r>
          </a:p>
          <a:p>
            <a:pPr marL="172192" indent="-172192">
              <a:buFont typeface="Arial"/>
              <a:buChar char="•"/>
            </a:pPr>
            <a:r>
              <a:rPr lang="en-US" sz="1200" dirty="0"/>
              <a:t>Act on what you’re hearing</a:t>
            </a:r>
          </a:p>
          <a:p>
            <a:pPr marL="172192" indent="-172192">
              <a:buFont typeface="Arial"/>
              <a:buChar char="•"/>
            </a:pPr>
            <a:r>
              <a:rPr lang="en-US" sz="1200" dirty="0"/>
              <a:t>Shine a light on others’ ideas</a:t>
            </a:r>
          </a:p>
          <a:p>
            <a:pPr marL="172192" indent="-172192">
              <a:buFont typeface="Arial"/>
              <a:buChar char="•"/>
            </a:pPr>
            <a:r>
              <a:rPr lang="en-US" sz="1200" dirty="0"/>
              <a:t>Innovate</a:t>
            </a:r>
          </a:p>
          <a:p>
            <a:pPr marL="172192" indent="-172192">
              <a:buFont typeface="Arial"/>
              <a:buChar char="•"/>
            </a:pPr>
            <a:r>
              <a:rPr lang="en-US" sz="1200" dirty="0"/>
              <a:t>Measure and notice what’s working</a:t>
            </a:r>
          </a:p>
          <a:p>
            <a:pPr marL="172192" indent="-172192">
              <a:buFont typeface="Arial"/>
              <a:buChar char="•"/>
            </a:pPr>
            <a:r>
              <a:rPr lang="en-US" sz="1200" dirty="0"/>
              <a:t>Apologize when you screw up</a:t>
            </a:r>
          </a:p>
          <a:p>
            <a:pPr marL="172192" indent="-172192">
              <a:buFont typeface="Arial"/>
              <a:buChar char="•"/>
            </a:pPr>
            <a:r>
              <a:rPr lang="en-US" sz="1200" dirty="0"/>
              <a:t>Encourage your team to explore and take new risks</a:t>
            </a:r>
          </a:p>
          <a:p>
            <a:pPr marL="172192" indent="-172192">
              <a:buFont typeface="Arial"/>
              <a:buChar char="•"/>
            </a:pPr>
            <a:r>
              <a:rPr lang="en-US" sz="1200" dirty="0"/>
              <a:t>Try new stuff.  Repeat</a:t>
            </a:r>
          </a:p>
        </p:txBody>
      </p:sp>
      <p:sp>
        <p:nvSpPr>
          <p:cNvPr id="4" name="Slide Number Placeholder 3"/>
          <p:cNvSpPr>
            <a:spLocks noGrp="1"/>
          </p:cNvSpPr>
          <p:nvPr>
            <p:ph type="sldNum" sz="quarter" idx="10"/>
          </p:nvPr>
        </p:nvSpPr>
        <p:spPr/>
        <p:txBody>
          <a:bodyPr/>
          <a:lstStyle/>
          <a:p>
            <a:fld id="{1AC8B182-EA44-C447-854E-EB59FAEDE8BE}" type="slidenum">
              <a:rPr lang="en-US" smtClean="0"/>
              <a:pPr/>
              <a:t>1</a:t>
            </a:fld>
            <a:endParaRPr lang="en-US"/>
          </a:p>
        </p:txBody>
      </p:sp>
    </p:spTree>
    <p:extLst>
      <p:ext uri="{BB962C8B-B14F-4D97-AF65-F5344CB8AC3E}">
        <p14:creationId xmlns:p14="http://schemas.microsoft.com/office/powerpoint/2010/main" val="25583912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normAutofit/>
          </a:bodyPr>
          <a:lstStyle/>
          <a:p>
            <a:r>
              <a:rPr lang="en-US" dirty="0" smtClean="0"/>
              <a:t>Stats on the</a:t>
            </a:r>
            <a:r>
              <a:rPr lang="en-US" baseline="0" dirty="0" smtClean="0"/>
              <a:t> filter</a:t>
            </a:r>
            <a:endParaRPr lang="en-US" dirty="0"/>
          </a:p>
        </p:txBody>
      </p:sp>
      <p:sp>
        <p:nvSpPr>
          <p:cNvPr id="4" name="Slide Number Placeholder 3"/>
          <p:cNvSpPr>
            <a:spLocks noGrp="1"/>
          </p:cNvSpPr>
          <p:nvPr>
            <p:ph type="sldNum" sz="quarter" idx="10"/>
          </p:nvPr>
        </p:nvSpPr>
        <p:spPr/>
        <p:txBody>
          <a:bodyPr/>
          <a:lstStyle/>
          <a:p>
            <a:fld id="{F191CC2C-4521-924C-8556-FE0F4D47511E}"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Aft>
                <a:spcPts val="602"/>
              </a:spcAft>
            </a:pPr>
            <a:r>
              <a:rPr lang="en-US" sz="1200" dirty="0"/>
              <a:t>News by CBS for CBS viewers</a:t>
            </a:r>
          </a:p>
          <a:p>
            <a:pPr>
              <a:spcAft>
                <a:spcPts val="602"/>
              </a:spcAft>
            </a:pPr>
            <a:r>
              <a:rPr lang="en-US" sz="1200" dirty="0"/>
              <a:t>The Internet has changed the dynamics of the business world.  For the past decades, marketers have used  “outbound” </a:t>
            </a:r>
            <a:r>
              <a:rPr lang="en-US" sz="1200" dirty="0" err="1"/>
              <a:t>marketingn</a:t>
            </a:r>
            <a:r>
              <a:rPr lang="en-US" sz="1200" dirty="0"/>
              <a:t> techniques such as trade shows and print advertising, where marketers push out a  message far and wide hoping that it resonates with a few individuals.  These outbound marketing methods are becoming less and less eﬀective for two reasons:</a:t>
            </a:r>
          </a:p>
          <a:p>
            <a:pPr marL="229587" indent="-229587">
              <a:spcAft>
                <a:spcPts val="602"/>
              </a:spcAft>
              <a:buFont typeface="+mj-lt"/>
              <a:buAutoNum type="arabicPeriod"/>
            </a:pPr>
            <a:r>
              <a:rPr lang="en-US" sz="1200" dirty="0"/>
              <a:t>People are getting better at blocking out interruption‐based marking messages.</a:t>
            </a:r>
          </a:p>
          <a:p>
            <a:pPr marL="229587" indent="-229587">
              <a:spcAft>
                <a:spcPts val="602"/>
              </a:spcAft>
              <a:buFont typeface="+mj-lt"/>
              <a:buAutoNum type="arabicPeriod"/>
            </a:pPr>
            <a:r>
              <a:rPr lang="en-US" sz="1200" dirty="0"/>
              <a:t>The average person is inundated with thousands of outbound marketing interruptions per day and is ﬁguring out more creative ways to block them out, including caller ID, spam ﬁltering, and on‐demand TV and radio. </a:t>
            </a:r>
          </a:p>
          <a:p>
            <a:pPr>
              <a:spcAft>
                <a:spcPts val="602"/>
              </a:spcAft>
            </a:pPr>
            <a:endParaRPr lang="en-US" sz="1200" dirty="0"/>
          </a:p>
          <a:p>
            <a:pPr>
              <a:spcAft>
                <a:spcPts val="602"/>
              </a:spcAft>
            </a:pPr>
            <a:r>
              <a:rPr lang="en-US" sz="1200" dirty="0"/>
              <a:t>The Internet presents quick and easy ways for consumers to learn and shop.</a:t>
            </a:r>
          </a:p>
          <a:p>
            <a:pPr>
              <a:spcAft>
                <a:spcPts val="602"/>
              </a:spcAft>
            </a:pPr>
            <a:r>
              <a:rPr lang="en-US" sz="1200" dirty="0"/>
              <a:t>Instead of flying to a trade show across the country, for example, a consumer can go the Internet to research  and purchase products or services.</a:t>
            </a:r>
          </a:p>
          <a:p>
            <a:pPr>
              <a:spcAft>
                <a:spcPts val="602"/>
              </a:spcAft>
            </a:pPr>
            <a:r>
              <a:rPr lang="en-US" sz="1200" dirty="0"/>
              <a:t>Today, consumers are going to the Internet to start their purchasing process.  In order to remain competitive, businesses need to utilize “inbound” marketing techniques to “get found” by the consumers searching for their products and services online. </a:t>
            </a:r>
          </a:p>
        </p:txBody>
      </p:sp>
      <p:sp>
        <p:nvSpPr>
          <p:cNvPr id="4" name="Slide Number Placeholder 3"/>
          <p:cNvSpPr>
            <a:spLocks noGrp="1"/>
          </p:cNvSpPr>
          <p:nvPr>
            <p:ph type="sldNum" sz="quarter" idx="10"/>
          </p:nvPr>
        </p:nvSpPr>
        <p:spPr/>
        <p:txBody>
          <a:bodyPr/>
          <a:lstStyle/>
          <a:p>
            <a:fld id="{F191CC2C-4521-924C-8556-FE0F4D47511E}"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4" name="Slide Number Placeholder 3"/>
          <p:cNvSpPr>
            <a:spLocks noGrp="1"/>
          </p:cNvSpPr>
          <p:nvPr>
            <p:ph type="sldNum" sz="quarter" idx="10"/>
          </p:nvPr>
        </p:nvSpPr>
        <p:spPr/>
        <p:txBody>
          <a:bodyPr/>
          <a:lstStyle/>
          <a:p>
            <a:fld id="{F191CC2C-4521-924C-8556-FE0F4D47511E}" type="slidenum">
              <a:rPr lang="en-US" smtClean="0"/>
              <a:pPr/>
              <a:t>12</a:t>
            </a:fld>
            <a:endParaRPr lang="en-US"/>
          </a:p>
        </p:txBody>
      </p:sp>
      <p:sp>
        <p:nvSpPr>
          <p:cNvPr id="5" name="Notes Placeholder 4"/>
          <p:cNvSpPr>
            <a:spLocks noGrp="1"/>
          </p:cNvSpPr>
          <p:nvPr>
            <p:ph type="body" sz="quarter" idx="1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73% of all purchase decisions are now researched first online</a:t>
            </a:r>
          </a:p>
          <a:p>
            <a:r>
              <a:rPr lang="en-US" dirty="0" smtClean="0"/>
              <a:t>73% of online</a:t>
            </a:r>
            <a:r>
              <a:rPr lang="en-US" baseline="0" dirty="0" smtClean="0"/>
              <a:t> users read blogs</a:t>
            </a:r>
          </a:p>
          <a:p>
            <a:r>
              <a:rPr lang="en-US" baseline="0" dirty="0" smtClean="0"/>
              <a:t>57% of online users join social networks</a:t>
            </a:r>
          </a:p>
          <a:p>
            <a:r>
              <a:rPr lang="en-US" baseline="0" dirty="0" smtClean="0"/>
              <a:t>83% of online users have viewed a video online</a:t>
            </a:r>
          </a:p>
          <a:p>
            <a:r>
              <a:rPr lang="en-US" baseline="0" dirty="0" smtClean="0"/>
              <a:t>39% of online users subscribe to RSS Feeds</a:t>
            </a:r>
          </a:p>
          <a:p>
            <a:endParaRPr lang="en-US" baseline="0" dirty="0" smtClean="0"/>
          </a:p>
          <a:p>
            <a:r>
              <a:rPr lang="en-US" baseline="0" dirty="0" smtClean="0"/>
              <a:t>Source:  Universal McCann International Social Media Research</a:t>
            </a:r>
            <a:endParaRPr lang="en-US" dirty="0"/>
          </a:p>
        </p:txBody>
      </p:sp>
      <p:sp>
        <p:nvSpPr>
          <p:cNvPr id="4" name="Slide Number Placeholder 3"/>
          <p:cNvSpPr>
            <a:spLocks noGrp="1"/>
          </p:cNvSpPr>
          <p:nvPr>
            <p:ph type="sldNum" sz="quarter" idx="10"/>
          </p:nvPr>
        </p:nvSpPr>
        <p:spPr/>
        <p:txBody>
          <a:bodyPr/>
          <a:lstStyle/>
          <a:p>
            <a:fld id="{F191CC2C-4521-924C-8556-FE0F4D47511E}"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normAutofit/>
          </a:bodyPr>
          <a:lstStyle/>
          <a:p>
            <a:pPr marL="229587" indent="-229587">
              <a:spcAft>
                <a:spcPts val="3012"/>
              </a:spcAft>
              <a:buFont typeface="+mj-lt"/>
              <a:buAutoNum type="arabicPeriod"/>
            </a:pPr>
            <a:r>
              <a:rPr lang="en-US" sz="1200" dirty="0"/>
              <a:t>Provide value – you’ll gain trust and attention</a:t>
            </a:r>
          </a:p>
          <a:p>
            <a:pPr marL="229587" indent="-229587">
              <a:spcAft>
                <a:spcPts val="3012"/>
              </a:spcAft>
              <a:buFont typeface="+mj-lt"/>
              <a:buAutoNum type="arabicPeriod"/>
            </a:pPr>
            <a:r>
              <a:rPr lang="en-US" sz="1200" dirty="0"/>
              <a:t>Support the community – put others above yourself</a:t>
            </a:r>
          </a:p>
          <a:p>
            <a:pPr marL="229587" indent="-229587">
              <a:spcAft>
                <a:spcPts val="3012"/>
              </a:spcAft>
              <a:buFont typeface="+mj-lt"/>
              <a:buAutoNum type="arabicPeriod"/>
            </a:pPr>
            <a:r>
              <a:rPr lang="en-US" sz="1200" dirty="0"/>
              <a:t>Create conversations</a:t>
            </a:r>
          </a:p>
          <a:p>
            <a:pPr marL="688764" lvl="1" indent="-229587">
              <a:spcAft>
                <a:spcPts val="3012"/>
              </a:spcAft>
              <a:buFont typeface="+mj-lt"/>
              <a:buAutoNum type="arabicPeriod"/>
            </a:pPr>
            <a:r>
              <a:rPr lang="en-US" sz="1200" dirty="0"/>
              <a:t>Request and listen to feedback; let other users of the site be your teachers and informants</a:t>
            </a:r>
          </a:p>
          <a:p>
            <a:pPr marL="229587" indent="-229587">
              <a:spcAft>
                <a:spcPts val="3012"/>
              </a:spcAft>
              <a:buFont typeface="+mj-lt"/>
              <a:buAutoNum type="arabicPeriod"/>
            </a:pPr>
            <a:r>
              <a:rPr lang="en-US" sz="1200" dirty="0"/>
              <a:t>Demonstrate integrity – you are transparent on the web and integrity matters</a:t>
            </a:r>
          </a:p>
          <a:p>
            <a:pPr marL="229587" indent="-229587">
              <a:spcAft>
                <a:spcPts val="3012"/>
              </a:spcAft>
              <a:buFont typeface="+mj-lt"/>
              <a:buAutoNum type="arabicPeriod"/>
            </a:pPr>
            <a:r>
              <a:rPr lang="en-US" sz="1200" dirty="0"/>
              <a:t>Have fun – don’t prejudge connections – you never know where someone will lead you </a:t>
            </a:r>
          </a:p>
        </p:txBody>
      </p:sp>
      <p:sp>
        <p:nvSpPr>
          <p:cNvPr id="4" name="Slide Number Placeholder 3"/>
          <p:cNvSpPr>
            <a:spLocks noGrp="1"/>
          </p:cNvSpPr>
          <p:nvPr>
            <p:ph type="sldNum" sz="quarter" idx="10"/>
          </p:nvPr>
        </p:nvSpPr>
        <p:spPr/>
        <p:txBody>
          <a:bodyPr/>
          <a:lstStyle/>
          <a:p>
            <a:fld id="{F191CC2C-4521-924C-8556-FE0F4D47511E}"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a:xfrm>
            <a:off x="425538" y="3899535"/>
            <a:ext cx="6039348" cy="5071752"/>
          </a:xfrm>
        </p:spPr>
        <p:txBody>
          <a:bodyPr/>
          <a:lstStyle/>
          <a:p>
            <a:pPr>
              <a:lnSpc>
                <a:spcPct val="150000"/>
              </a:lnSpc>
              <a:spcAft>
                <a:spcPts val="602"/>
              </a:spcAft>
            </a:pPr>
            <a:r>
              <a:rPr lang="en-US" sz="1200" dirty="0" smtClean="0"/>
              <a:t>14% </a:t>
            </a:r>
            <a:r>
              <a:rPr lang="en-US" sz="1200" i="1" dirty="0" smtClean="0"/>
              <a:t>Forrester</a:t>
            </a:r>
            <a:r>
              <a:rPr lang="en-US" sz="1200" dirty="0" smtClean="0"/>
              <a:t> and 78% </a:t>
            </a:r>
            <a:r>
              <a:rPr lang="en-US" sz="1000" i="1" kern="1200" dirty="0" smtClean="0">
                <a:solidFill>
                  <a:schemeClr val="tx1"/>
                </a:solidFill>
                <a:effectLst/>
                <a:latin typeface="Georgia"/>
                <a:ea typeface="+mn-ea"/>
                <a:cs typeface="Georgia"/>
              </a:rPr>
              <a:t>Nielsen Global Online Consumer Survey April 2009 /</a:t>
            </a:r>
            <a:br>
              <a:rPr lang="en-US" sz="1000" i="1" kern="1200" dirty="0" smtClean="0">
                <a:solidFill>
                  <a:schemeClr val="tx1"/>
                </a:solidFill>
                <a:effectLst/>
                <a:latin typeface="Georgia"/>
                <a:ea typeface="+mn-ea"/>
                <a:cs typeface="Georgia"/>
              </a:rPr>
            </a:br>
            <a:r>
              <a:rPr lang="en-US" sz="1000" i="1" kern="1200" dirty="0" smtClean="0">
                <a:solidFill>
                  <a:schemeClr val="tx1"/>
                </a:solidFill>
                <a:effectLst/>
                <a:latin typeface="Georgia"/>
                <a:ea typeface="+mn-ea"/>
                <a:cs typeface="Georgia"/>
              </a:rPr>
              <a:t> </a:t>
            </a:r>
          </a:p>
          <a:p>
            <a:pPr>
              <a:lnSpc>
                <a:spcPct val="150000"/>
              </a:lnSpc>
              <a:spcAft>
                <a:spcPts val="602"/>
              </a:spcAft>
            </a:pPr>
            <a:r>
              <a:rPr lang="en-US" sz="1200" dirty="0" smtClean="0"/>
              <a:t>[</a:t>
            </a:r>
            <a:r>
              <a:rPr lang="en-US" sz="1200" dirty="0"/>
              <a:t>get found, convert, measure what matters] </a:t>
            </a:r>
          </a:p>
          <a:p>
            <a:pPr>
              <a:lnSpc>
                <a:spcPct val="150000"/>
              </a:lnSpc>
              <a:spcAft>
                <a:spcPts val="602"/>
              </a:spcAft>
            </a:pPr>
            <a:r>
              <a:rPr lang="en-US" sz="1200" dirty="0"/>
              <a:t>Content is remarkable when someone defines it as remarkable, not when your marketing or product manager define it as remarkable.  This is the greatest challenge in today’s world of marketing.  </a:t>
            </a:r>
          </a:p>
          <a:p>
            <a:pPr>
              <a:lnSpc>
                <a:spcPct val="150000"/>
              </a:lnSpc>
              <a:spcAft>
                <a:spcPts val="602"/>
              </a:spcAft>
            </a:pPr>
            <a:r>
              <a:rPr lang="en-US" sz="1200" dirty="0"/>
              <a:t>You really have no control over your product’s value, however, you do have control about hosting and socializing with people who will advocate, refer, and recommend your service or product.  So, your strategy relies on enabling others.</a:t>
            </a:r>
          </a:p>
          <a:p>
            <a:pPr>
              <a:lnSpc>
                <a:spcPct val="150000"/>
              </a:lnSpc>
              <a:spcAft>
                <a:spcPts val="602"/>
              </a:spcAft>
            </a:pPr>
            <a:endParaRPr lang="en-US" sz="1200" dirty="0">
              <a:solidFill>
                <a:srgbClr val="000000"/>
              </a:solidFill>
            </a:endParaRPr>
          </a:p>
          <a:p>
            <a:pPr>
              <a:lnSpc>
                <a:spcPct val="150000"/>
              </a:lnSpc>
              <a:spcAft>
                <a:spcPts val="602"/>
              </a:spcAft>
            </a:pPr>
            <a:r>
              <a:rPr lang="en-US" sz="1200" dirty="0">
                <a:solidFill>
                  <a:srgbClr val="000000"/>
                </a:solidFill>
              </a:rPr>
              <a:t>if you provide valued content and there is a link and contact information, people will find and recommend you [would you rather have 100 leads of dubious quality or 10,000 downloads and 50 responses? Know what </a:t>
            </a:r>
            <a:r>
              <a:rPr lang="en-US" sz="1200" dirty="0">
                <a:solidFill>
                  <a:srgbClr val="000000"/>
                </a:solidFill>
                <a:hlinkClick r:id="rId3"/>
              </a:rPr>
              <a:t>Google search engines value</a:t>
            </a:r>
            <a:r>
              <a:rPr lang="en-US" sz="1200" dirty="0">
                <a:solidFill>
                  <a:srgbClr val="000000"/>
                </a:solidFill>
              </a:rPr>
              <a:t>];</a:t>
            </a:r>
          </a:p>
          <a:p>
            <a:pPr>
              <a:lnSpc>
                <a:spcPct val="150000"/>
              </a:lnSpc>
              <a:spcAft>
                <a:spcPts val="602"/>
              </a:spcAft>
            </a:pPr>
            <a:r>
              <a:rPr lang="en-US" sz="1200" dirty="0">
                <a:solidFill>
                  <a:srgbClr val="000000"/>
                </a:solidFill>
              </a:rPr>
              <a:t>think like a publisher and make all content valuable for every flavor of your customer; </a:t>
            </a:r>
          </a:p>
          <a:p>
            <a:pPr>
              <a:lnSpc>
                <a:spcPct val="150000"/>
              </a:lnSpc>
              <a:spcAft>
                <a:spcPts val="602"/>
              </a:spcAft>
            </a:pPr>
            <a:r>
              <a:rPr lang="en-US" sz="1200" dirty="0">
                <a:solidFill>
                  <a:srgbClr val="000000"/>
                </a:solidFill>
              </a:rPr>
              <a:t>make sure it is easy for us to forward your information, if we find it valuable, we will distribute it for you, when it is really valued we even recommend it; </a:t>
            </a:r>
            <a:endParaRPr lang="en-US" sz="1200" dirty="0"/>
          </a:p>
          <a:p>
            <a:pPr>
              <a:lnSpc>
                <a:spcPct val="150000"/>
              </a:lnSpc>
            </a:pPr>
            <a:endParaRPr lang="en-US" sz="1200" dirty="0"/>
          </a:p>
        </p:txBody>
      </p:sp>
      <p:sp>
        <p:nvSpPr>
          <p:cNvPr id="4" name="Slide Number Placeholder 3"/>
          <p:cNvSpPr>
            <a:spLocks noGrp="1"/>
          </p:cNvSpPr>
          <p:nvPr>
            <p:ph type="sldNum" sz="quarter" idx="10"/>
          </p:nvPr>
        </p:nvSpPr>
        <p:spPr/>
        <p:txBody>
          <a:bodyPr/>
          <a:lstStyle/>
          <a:p>
            <a:fld id="{1AC8B182-EA44-C447-854E-EB59FAEDE8BE}" type="slidenum">
              <a:rPr lang="en-US" smtClean="0"/>
              <a:pPr/>
              <a:t>15</a:t>
            </a:fld>
            <a:endParaRPr lang="en-US"/>
          </a:p>
        </p:txBody>
      </p:sp>
    </p:spTree>
    <p:extLst>
      <p:ext uri="{BB962C8B-B14F-4D97-AF65-F5344CB8AC3E}">
        <p14:creationId xmlns:p14="http://schemas.microsoft.com/office/powerpoint/2010/main" val="42443512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pPr marL="172192" indent="-172192">
              <a:lnSpc>
                <a:spcPct val="130000"/>
              </a:lnSpc>
              <a:buFont typeface="Arial"/>
              <a:buChar char="•"/>
            </a:pPr>
            <a:r>
              <a:rPr lang="en-US" sz="1200" dirty="0"/>
              <a:t>Compelling Content</a:t>
            </a:r>
          </a:p>
          <a:p>
            <a:pPr marL="172192" indent="-172192">
              <a:lnSpc>
                <a:spcPct val="130000"/>
              </a:lnSpc>
              <a:buFont typeface="Arial"/>
              <a:buChar char="•"/>
            </a:pPr>
            <a:endParaRPr lang="en-US" sz="1200" dirty="0">
              <a:solidFill>
                <a:srgbClr val="000000"/>
              </a:solidFill>
            </a:endParaRPr>
          </a:p>
          <a:p>
            <a:pPr marL="172192" indent="-172192">
              <a:lnSpc>
                <a:spcPct val="130000"/>
              </a:lnSpc>
              <a:buFont typeface="Arial"/>
              <a:buChar char="•"/>
            </a:pPr>
            <a:r>
              <a:rPr lang="en-US" sz="1200" dirty="0">
                <a:solidFill>
                  <a:srgbClr val="000000"/>
                </a:solidFill>
              </a:rPr>
              <a:t>make sure there are always links back to a source or call to action, always make it easy for us to dig deeper; </a:t>
            </a:r>
          </a:p>
          <a:p>
            <a:pPr marL="172192" indent="-172192">
              <a:lnSpc>
                <a:spcPct val="130000"/>
              </a:lnSpc>
              <a:buFont typeface="Arial"/>
              <a:buChar char="•"/>
            </a:pPr>
            <a:r>
              <a:rPr lang="en-US" sz="1200" dirty="0">
                <a:solidFill>
                  <a:srgbClr val="000000"/>
                </a:solidFill>
              </a:rPr>
              <a:t>stop spamming press releases, journalists </a:t>
            </a:r>
            <a:r>
              <a:rPr lang="en-US" sz="1200" dirty="0">
                <a:solidFill>
                  <a:srgbClr val="000000"/>
                </a:solidFill>
                <a:hlinkClick r:id="rId3"/>
              </a:rPr>
              <a:t>Google</a:t>
            </a:r>
            <a:r>
              <a:rPr lang="en-US" sz="1200" dirty="0">
                <a:solidFill>
                  <a:srgbClr val="000000"/>
                </a:solidFill>
              </a:rPr>
              <a:t> you, they don't look at a stack of your jargon-filled press releases; </a:t>
            </a:r>
          </a:p>
          <a:p>
            <a:pPr marL="172192" indent="-172192">
              <a:lnSpc>
                <a:spcPct val="130000"/>
              </a:lnSpc>
              <a:buFont typeface="Arial"/>
              <a:buChar char="•"/>
            </a:pPr>
            <a:r>
              <a:rPr lang="en-US" sz="1200" dirty="0">
                <a:solidFill>
                  <a:srgbClr val="000000"/>
                </a:solidFill>
              </a:rPr>
              <a:t>post all your news and press releases on your website, that's where we go for your news and that is where Google goes to index your information;  </a:t>
            </a:r>
          </a:p>
          <a:p>
            <a:pPr marL="172192" indent="-172192">
              <a:lnSpc>
                <a:spcPct val="130000"/>
              </a:lnSpc>
              <a:buFont typeface="Arial"/>
              <a:buChar char="•"/>
            </a:pPr>
            <a:r>
              <a:rPr lang="en-US" sz="1200" dirty="0">
                <a:solidFill>
                  <a:srgbClr val="000000"/>
                </a:solidFill>
              </a:rPr>
              <a:t>go where your audience is or provide all the tools for your audience to build their own happening; </a:t>
            </a:r>
          </a:p>
          <a:p>
            <a:pPr marL="172192" indent="-172192">
              <a:lnSpc>
                <a:spcPct val="130000"/>
              </a:lnSpc>
              <a:buFont typeface="Arial"/>
              <a:buChar char="•"/>
            </a:pPr>
            <a:r>
              <a:rPr lang="en-US" sz="1200" dirty="0">
                <a:solidFill>
                  <a:srgbClr val="000000"/>
                </a:solidFill>
              </a:rPr>
              <a:t>stop co-opting Twitter, You Tube, and Facebook, we are faster than you;  </a:t>
            </a:r>
          </a:p>
          <a:p>
            <a:pPr marL="172192" indent="-172192">
              <a:lnSpc>
                <a:spcPct val="130000"/>
              </a:lnSpc>
              <a:buFont typeface="Arial"/>
              <a:buChar char="•"/>
            </a:pPr>
            <a:r>
              <a:rPr lang="en-US" sz="1200" dirty="0">
                <a:solidFill>
                  <a:srgbClr val="000000"/>
                </a:solidFill>
              </a:rPr>
              <a:t>when you provide content you build organically:  become the source for information and problem solving and you and your company will become known;</a:t>
            </a:r>
          </a:p>
          <a:p>
            <a:pPr marL="172192" indent="-172192">
              <a:lnSpc>
                <a:spcPct val="130000"/>
              </a:lnSpc>
              <a:buFont typeface="Arial"/>
              <a:buChar char="•"/>
            </a:pPr>
            <a:r>
              <a:rPr lang="en-US" sz="1200" dirty="0">
                <a:solidFill>
                  <a:srgbClr val="000000"/>
                </a:solidFill>
              </a:rPr>
              <a:t>ask permission; </a:t>
            </a:r>
          </a:p>
          <a:p>
            <a:pPr marL="172192" indent="-172192">
              <a:lnSpc>
                <a:spcPct val="130000"/>
              </a:lnSpc>
              <a:buFont typeface="Arial"/>
              <a:buChar char="•"/>
            </a:pPr>
            <a:r>
              <a:rPr lang="en-US" sz="1200" dirty="0">
                <a:solidFill>
                  <a:srgbClr val="000000"/>
                </a:solidFill>
              </a:rPr>
              <a:t>forget about your </a:t>
            </a:r>
            <a:r>
              <a:rPr lang="en-US" sz="1200" dirty="0">
                <a:solidFill>
                  <a:srgbClr val="000000"/>
                </a:solidFill>
                <a:hlinkClick r:id="rId4"/>
              </a:rPr>
              <a:t>viral campaign</a:t>
            </a:r>
            <a:r>
              <a:rPr lang="en-US" sz="1200" dirty="0">
                <a:solidFill>
                  <a:srgbClr val="000000"/>
                </a:solidFill>
              </a:rPr>
              <a:t>, provide value and we make your content viral</a:t>
            </a:r>
          </a:p>
          <a:p>
            <a:pPr marL="172192" indent="-172192">
              <a:lnSpc>
                <a:spcPct val="130000"/>
              </a:lnSpc>
              <a:buFont typeface="Arial"/>
              <a:buChar char="•"/>
            </a:pPr>
            <a:r>
              <a:rPr lang="en-US" sz="1200" dirty="0">
                <a:solidFill>
                  <a:srgbClr val="000000"/>
                </a:solidFill>
              </a:rPr>
              <a:t>we don't care about you or your product, we care about how you or your product makes our life better - so get to the point </a:t>
            </a:r>
            <a:r>
              <a:rPr lang="en-US" sz="1200" dirty="0" err="1">
                <a:solidFill>
                  <a:srgbClr val="000000"/>
                </a:solidFill>
              </a:rPr>
              <a:t>wwithout</a:t>
            </a:r>
            <a:r>
              <a:rPr lang="en-US" sz="1200" dirty="0">
                <a:solidFill>
                  <a:srgbClr val="000000"/>
                </a:solidFill>
              </a:rPr>
              <a:t> jargon, better yet, if you come recommended, I will find you </a:t>
            </a:r>
            <a:endParaRPr lang="en-US" sz="1200" dirty="0">
              <a:solidFill>
                <a:prstClr val="black"/>
              </a:solidFill>
            </a:endParaRPr>
          </a:p>
        </p:txBody>
      </p:sp>
      <p:sp>
        <p:nvSpPr>
          <p:cNvPr id="4" name="Slide Number Placeholder 3"/>
          <p:cNvSpPr>
            <a:spLocks noGrp="1"/>
          </p:cNvSpPr>
          <p:nvPr>
            <p:ph type="sldNum" sz="quarter" idx="10"/>
          </p:nvPr>
        </p:nvSpPr>
        <p:spPr/>
        <p:txBody>
          <a:bodyPr/>
          <a:lstStyle/>
          <a:p>
            <a:fld id="{570A6739-2CEA-3E4C-B1F8-E2E707842DF2}" type="slidenum">
              <a:rPr lang="en-US" smtClean="0"/>
              <a:pPr/>
              <a:t>16</a:t>
            </a:fld>
            <a:endParaRPr lang="en-US"/>
          </a:p>
        </p:txBody>
      </p:sp>
    </p:spTree>
    <p:extLst>
      <p:ext uri="{BB962C8B-B14F-4D97-AF65-F5344CB8AC3E}">
        <p14:creationId xmlns:p14="http://schemas.microsoft.com/office/powerpoint/2010/main" val="27318540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pPr>
              <a:spcAft>
                <a:spcPts val="602"/>
              </a:spcAft>
            </a:pPr>
            <a:r>
              <a:rPr lang="en-US" sz="1100" dirty="0"/>
              <a:t>http://</a:t>
            </a:r>
            <a:r>
              <a:rPr lang="en-US" sz="1100" dirty="0" err="1"/>
              <a:t>www.buyerpersona.com</a:t>
            </a:r>
            <a:endParaRPr lang="en-US" sz="1100" dirty="0"/>
          </a:p>
          <a:p>
            <a:pPr>
              <a:spcAft>
                <a:spcPts val="602"/>
              </a:spcAft>
            </a:pPr>
            <a:endParaRPr lang="en-US" sz="1100" dirty="0"/>
          </a:p>
          <a:p>
            <a:pPr>
              <a:spcAft>
                <a:spcPts val="602"/>
              </a:spcAft>
            </a:pPr>
            <a:r>
              <a:rPr lang="en-US" sz="1100" dirty="0"/>
              <a:t>Tips</a:t>
            </a:r>
          </a:p>
          <a:p>
            <a:pPr marL="229587" indent="-229587">
              <a:spcAft>
                <a:spcPts val="602"/>
              </a:spcAft>
              <a:buAutoNum type="alphaLcPeriod"/>
            </a:pPr>
            <a:r>
              <a:rPr lang="en-US" sz="1100" dirty="0"/>
              <a:t>How can you reach each buyer persona</a:t>
            </a:r>
          </a:p>
          <a:p>
            <a:pPr marL="229587" indent="-229587">
              <a:spcAft>
                <a:spcPts val="602"/>
              </a:spcAft>
              <a:buAutoNum type="alphaLcPeriod"/>
            </a:pPr>
            <a:r>
              <a:rPr lang="en-US" sz="1100" dirty="0"/>
              <a:t>develop compelling messages</a:t>
            </a:r>
          </a:p>
          <a:p>
            <a:pPr marL="229587" indent="-229587">
              <a:spcAft>
                <a:spcPts val="602"/>
              </a:spcAft>
              <a:buAutoNum type="alphaLcPeriod"/>
            </a:pPr>
            <a:r>
              <a:rPr lang="en-US" sz="1100" dirty="0"/>
              <a:t>interview them</a:t>
            </a:r>
          </a:p>
          <a:p>
            <a:pPr marL="229587" indent="-229587">
              <a:spcAft>
                <a:spcPts val="602"/>
              </a:spcAft>
              <a:buAutoNum type="alphaLcPeriod"/>
            </a:pPr>
            <a:r>
              <a:rPr lang="en-US" sz="1100" dirty="0"/>
              <a:t>identify the buyer problems your product/service solves</a:t>
            </a:r>
          </a:p>
          <a:p>
            <a:pPr marL="229587" indent="-229587">
              <a:spcAft>
                <a:spcPts val="602"/>
              </a:spcAft>
              <a:buAutoNum type="alphaLcPeriod"/>
            </a:pPr>
            <a:r>
              <a:rPr lang="en-US" sz="1100" dirty="0"/>
              <a:t>find out the media your buyer persona uses – where do they hang out</a:t>
            </a:r>
          </a:p>
          <a:p>
            <a:pPr marL="229587" indent="-229587">
              <a:spcAft>
                <a:spcPts val="602"/>
              </a:spcAft>
              <a:buAutoNum type="alphaLcPeriod"/>
            </a:pPr>
            <a:r>
              <a:rPr lang="en-US" sz="1100" dirty="0"/>
              <a:t>Identify any gaps in your initial buyer persona </a:t>
            </a:r>
          </a:p>
          <a:p>
            <a:pPr marL="229587" indent="-229587">
              <a:spcAft>
                <a:spcPts val="602"/>
              </a:spcAft>
              <a:buAutoNum type="alphaLcPeriod"/>
            </a:pPr>
            <a:r>
              <a:rPr lang="en-US" sz="1100" dirty="0"/>
              <a:t>Identify the ways you’re your buyer speaks and match that</a:t>
            </a:r>
          </a:p>
          <a:p>
            <a:pPr marL="229587" indent="-229587">
              <a:spcAft>
                <a:spcPts val="602"/>
              </a:spcAft>
              <a:buAutoNum type="alphaLcPeriod"/>
            </a:pPr>
            <a:r>
              <a:rPr lang="en-US" sz="1100" dirty="0"/>
              <a:t>your online presence should not be a one-size fits all product</a:t>
            </a:r>
          </a:p>
          <a:p>
            <a:pPr marL="229587" indent="-229587">
              <a:spcAft>
                <a:spcPts val="602"/>
              </a:spcAft>
              <a:buAutoNum type="alphaLcPeriod"/>
            </a:pPr>
            <a:r>
              <a:rPr lang="en-US" sz="1100" dirty="0"/>
              <a:t>write for the buyer, not for what you want to sell</a:t>
            </a:r>
          </a:p>
          <a:p>
            <a:pPr marL="229587" indent="-229587">
              <a:spcAft>
                <a:spcPts val="602"/>
              </a:spcAft>
              <a:buAutoNum type="alphaLcPeriod"/>
            </a:pPr>
            <a:r>
              <a:rPr lang="en-US" sz="1100" dirty="0"/>
              <a:t>understand the words or phrases of your audience (buyer persona)</a:t>
            </a:r>
          </a:p>
        </p:txBody>
      </p:sp>
      <p:sp>
        <p:nvSpPr>
          <p:cNvPr id="4" name="Slide Number Placeholder 3"/>
          <p:cNvSpPr>
            <a:spLocks noGrp="1"/>
          </p:cNvSpPr>
          <p:nvPr>
            <p:ph type="sldNum" sz="quarter" idx="10"/>
          </p:nvPr>
        </p:nvSpPr>
        <p:spPr/>
        <p:txBody>
          <a:bodyPr/>
          <a:lstStyle/>
          <a:p>
            <a:fld id="{1AC8B182-EA44-C447-854E-EB59FAEDE8BE}" type="slidenum">
              <a:rPr lang="en-US" smtClean="0"/>
              <a:pPr/>
              <a:t>17</a:t>
            </a:fld>
            <a:endParaRPr lang="en-US"/>
          </a:p>
        </p:txBody>
      </p:sp>
    </p:spTree>
    <p:extLst>
      <p:ext uri="{BB962C8B-B14F-4D97-AF65-F5344CB8AC3E}">
        <p14:creationId xmlns:p14="http://schemas.microsoft.com/office/powerpoint/2010/main" val="18696043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pPr>
              <a:spcAft>
                <a:spcPts val="602"/>
              </a:spcAft>
            </a:pPr>
            <a:r>
              <a:rPr lang="en-US" sz="1100" dirty="0"/>
              <a:t>http://</a:t>
            </a:r>
            <a:r>
              <a:rPr lang="en-US" sz="1100" dirty="0" err="1"/>
              <a:t>www.hceye.org</a:t>
            </a:r>
            <a:r>
              <a:rPr lang="en-US" sz="1100" dirty="0"/>
              <a:t>/</a:t>
            </a:r>
            <a:r>
              <a:rPr lang="en-US" sz="1100" dirty="0" err="1"/>
              <a:t>HCInsight-Nielsen.htm</a:t>
            </a:r>
            <a:endParaRPr lang="en-US" sz="1100" dirty="0"/>
          </a:p>
          <a:p>
            <a:pPr defTabSz="459177">
              <a:spcAft>
                <a:spcPts val="602"/>
              </a:spcAft>
              <a:defRPr/>
            </a:pPr>
            <a:r>
              <a:rPr lang="en-US" sz="1100" dirty="0" err="1"/>
              <a:t>Lene</a:t>
            </a:r>
            <a:r>
              <a:rPr lang="en-US" sz="1100" dirty="0"/>
              <a:t> Nielsen wrote her Ph.D. thesis Engaging Personas and Narrative Scenarios in 2004. She is usability consultant at </a:t>
            </a:r>
            <a:r>
              <a:rPr lang="en-US" sz="1100" dirty="0" err="1"/>
              <a:t>Snitker</a:t>
            </a:r>
            <a:r>
              <a:rPr lang="en-US" sz="1100" dirty="0"/>
              <a:t> &amp; Co., Denmark. She is also the international mentor for HCI Vistas Global Initiative.</a:t>
            </a:r>
          </a:p>
          <a:p>
            <a:pPr defTabSz="459177">
              <a:spcAft>
                <a:spcPts val="602"/>
              </a:spcAft>
              <a:defRPr/>
            </a:pPr>
            <a:r>
              <a:rPr lang="en-US" sz="1100" dirty="0"/>
              <a:t>http://</a:t>
            </a:r>
            <a:r>
              <a:rPr lang="en-US" sz="1100" dirty="0" err="1"/>
              <a:t>www.hceye.org</a:t>
            </a:r>
            <a:r>
              <a:rPr lang="en-US" sz="1100" dirty="0"/>
              <a:t>/</a:t>
            </a:r>
            <a:r>
              <a:rPr lang="en-US" sz="1100" dirty="0" err="1"/>
              <a:t>UsabilityInsights</a:t>
            </a:r>
            <a:r>
              <a:rPr lang="en-US" sz="1100" dirty="0"/>
              <a:t>/?p=89</a:t>
            </a:r>
          </a:p>
          <a:p>
            <a:pPr>
              <a:spcAft>
                <a:spcPts val="602"/>
              </a:spcAft>
            </a:pPr>
            <a:endParaRPr lang="en-US" sz="1100" dirty="0"/>
          </a:p>
          <a:p>
            <a:pPr>
              <a:spcAft>
                <a:spcPts val="602"/>
              </a:spcAft>
            </a:pPr>
            <a:r>
              <a:rPr lang="en-US" sz="1100" dirty="0"/>
              <a:t>The best web strategy positions your web page not as a brochure or an advertisement, but a rich source of content.  </a:t>
            </a:r>
          </a:p>
          <a:p>
            <a:pPr>
              <a:spcAft>
                <a:spcPts val="602"/>
              </a:spcAft>
            </a:pPr>
            <a:endParaRPr lang="en-US" sz="1100" dirty="0"/>
          </a:p>
          <a:p>
            <a:pPr>
              <a:spcAft>
                <a:spcPts val="602"/>
              </a:spcAft>
            </a:pPr>
            <a:r>
              <a:rPr lang="en-US" sz="1100" dirty="0"/>
              <a:t>The best web strategy, like the best magazine, provides content over just look – form over function. Not all of your site’s visitor’s have to be buyers, but they should leave as advocates.</a:t>
            </a:r>
          </a:p>
          <a:p>
            <a:pPr>
              <a:spcAft>
                <a:spcPts val="602"/>
              </a:spcAft>
            </a:pPr>
            <a:endParaRPr lang="en-US" sz="1100" dirty="0"/>
          </a:p>
          <a:p>
            <a:pPr>
              <a:spcAft>
                <a:spcPts val="602"/>
              </a:spcAft>
            </a:pPr>
            <a:r>
              <a:rPr lang="en-US" sz="1100" dirty="0"/>
              <a:t>Today’s marketing relies less on information (a one-way flow of thoughts and ideas) and more than ever on communication (a two-way flow of thoughts and ideas).  Social media and the Internet are conversations, referrals, and filters.  Like a dinner party, no one on the Internet will tolerate an individual who monopolizes the conversation or directs others to talk about only their interests.</a:t>
            </a:r>
          </a:p>
          <a:p>
            <a:pPr indent="459177">
              <a:spcAft>
                <a:spcPts val="602"/>
              </a:spcAft>
              <a:buFont typeface="Arial"/>
              <a:buChar char="•"/>
            </a:pPr>
            <a:endParaRPr lang="en-US" sz="1100" dirty="0"/>
          </a:p>
        </p:txBody>
      </p:sp>
      <p:sp>
        <p:nvSpPr>
          <p:cNvPr id="4" name="Slide Number Placeholder 3"/>
          <p:cNvSpPr>
            <a:spLocks noGrp="1"/>
          </p:cNvSpPr>
          <p:nvPr>
            <p:ph type="sldNum" sz="quarter" idx="10"/>
          </p:nvPr>
        </p:nvSpPr>
        <p:spPr/>
        <p:txBody>
          <a:bodyPr/>
          <a:lstStyle/>
          <a:p>
            <a:fld id="{1AC8B182-EA44-C447-854E-EB59FAEDE8BE}" type="slidenum">
              <a:rPr lang="en-US" smtClean="0"/>
              <a:pPr/>
              <a:t>18</a:t>
            </a:fld>
            <a:endParaRPr lang="en-US"/>
          </a:p>
        </p:txBody>
      </p:sp>
    </p:spTree>
    <p:extLst>
      <p:ext uri="{BB962C8B-B14F-4D97-AF65-F5344CB8AC3E}">
        <p14:creationId xmlns:p14="http://schemas.microsoft.com/office/powerpoint/2010/main" val="31399577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pPr>
              <a:spcAft>
                <a:spcPts val="602"/>
              </a:spcAft>
            </a:pPr>
            <a:r>
              <a:rPr lang="en-US" sz="1200" b="1" dirty="0"/>
              <a:t>How should I research keywords?*</a:t>
            </a:r>
            <a:endParaRPr lang="en-US" sz="1200" dirty="0"/>
          </a:p>
          <a:p>
            <a:pPr>
              <a:spcAft>
                <a:spcPts val="602"/>
              </a:spcAft>
            </a:pPr>
            <a:r>
              <a:rPr lang="en-US" sz="1200" dirty="0"/>
              <a:t>Make a list of five or six of the keywords you would like to use and see what Google suggests. If you have a competitor in mind, enter their website and see what keywords they’re using. Generally, you don’t want to choose keywords with a lot of competition.</a:t>
            </a:r>
          </a:p>
          <a:p>
            <a:pPr>
              <a:spcAft>
                <a:spcPts val="602"/>
              </a:spcAft>
            </a:pPr>
            <a:endParaRPr lang="en-US" sz="1200" dirty="0"/>
          </a:p>
          <a:p>
            <a:pPr>
              <a:spcAft>
                <a:spcPts val="602"/>
              </a:spcAft>
            </a:pPr>
            <a:r>
              <a:rPr lang="en-US" sz="1200" b="1" dirty="0"/>
              <a:t>Why do are so many of these tools associated with blogging?*</a:t>
            </a:r>
            <a:endParaRPr lang="en-US" sz="1200" dirty="0"/>
          </a:p>
          <a:p>
            <a:pPr>
              <a:spcAft>
                <a:spcPts val="602"/>
              </a:spcAft>
            </a:pPr>
            <a:r>
              <a:rPr lang="en-US" sz="1200" dirty="0"/>
              <a:t>Blogging is one of the fundamental aspects of inbound marketing. It builds long-term assets that help both humans and search engines find your business. Successful marketers need to maintain at least one blog that can bring them visibility, traffic and new leads.</a:t>
            </a:r>
            <a:endParaRPr lang="en-US" dirty="0"/>
          </a:p>
        </p:txBody>
      </p:sp>
      <p:sp>
        <p:nvSpPr>
          <p:cNvPr id="4" name="Slide Number Placeholder 3"/>
          <p:cNvSpPr>
            <a:spLocks noGrp="1"/>
          </p:cNvSpPr>
          <p:nvPr>
            <p:ph type="sldNum" sz="quarter" idx="10"/>
          </p:nvPr>
        </p:nvSpPr>
        <p:spPr/>
        <p:txBody>
          <a:bodyPr/>
          <a:lstStyle/>
          <a:p>
            <a:fld id="{570A6739-2CEA-3E4C-B1F8-E2E707842DF2}" type="slidenum">
              <a:rPr lang="en-US" smtClean="0"/>
              <a:pPr/>
              <a:t>19</a:t>
            </a:fld>
            <a:endParaRPr lang="en-US"/>
          </a:p>
        </p:txBody>
      </p:sp>
    </p:spTree>
    <p:extLst>
      <p:ext uri="{BB962C8B-B14F-4D97-AF65-F5344CB8AC3E}">
        <p14:creationId xmlns:p14="http://schemas.microsoft.com/office/powerpoint/2010/main" val="1455272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pPr defTabSz="459177">
              <a:defRPr/>
            </a:pPr>
            <a:r>
              <a:rPr lang="en-US" sz="1200" dirty="0"/>
              <a:t>What is and what is not?</a:t>
            </a:r>
          </a:p>
          <a:p>
            <a:endParaRPr lang="en-US" sz="1200" dirty="0"/>
          </a:p>
          <a:p>
            <a:r>
              <a:rPr lang="en-US" sz="1200" dirty="0"/>
              <a:t>How many people work in OD, OB, </a:t>
            </a:r>
            <a:r>
              <a:rPr lang="en-US" sz="1200" dirty="0" err="1"/>
              <a:t>Odesign</a:t>
            </a:r>
            <a:r>
              <a:rPr lang="en-US" sz="1200" dirty="0"/>
              <a:t>?</a:t>
            </a:r>
          </a:p>
          <a:p>
            <a:r>
              <a:rPr lang="en-US" sz="1200" dirty="0"/>
              <a:t>What is change management?	</a:t>
            </a:r>
          </a:p>
          <a:p>
            <a:r>
              <a:rPr lang="en-US" sz="1200" dirty="0"/>
              <a:t>What is organization development?</a:t>
            </a:r>
          </a:p>
          <a:p>
            <a:r>
              <a:rPr lang="en-US" sz="1200" dirty="0"/>
              <a:t>What is an intervention?</a:t>
            </a:r>
          </a:p>
          <a:p>
            <a:r>
              <a:rPr lang="en-US" sz="1200" dirty="0"/>
              <a:t>Where does organization development start and stop?</a:t>
            </a:r>
          </a:p>
          <a:p>
            <a:endParaRPr lang="en-US" sz="1200" dirty="0"/>
          </a:p>
          <a:p>
            <a:r>
              <a:rPr lang="en-US" sz="1200" dirty="0"/>
              <a:t>Who thinks they are in public relations?  Marketing?</a:t>
            </a:r>
          </a:p>
          <a:p>
            <a:endParaRPr lang="en-US" sz="1200" dirty="0"/>
          </a:p>
          <a:p>
            <a:pPr marL="286985" indent="-286985">
              <a:buFont typeface="Lucida Grande"/>
              <a:buChar char="+"/>
            </a:pPr>
            <a:r>
              <a:rPr lang="en-US" sz="1200" dirty="0"/>
              <a:t>What are we doing in the name of development?</a:t>
            </a:r>
          </a:p>
          <a:p>
            <a:r>
              <a:rPr lang="en-US" sz="1200" dirty="0"/>
              <a:t>Does anyone have a definition of what social media is?  Let’s not define it just yet.</a:t>
            </a:r>
          </a:p>
          <a:p>
            <a:endParaRPr lang="en-US" sz="1200" dirty="0"/>
          </a:p>
          <a:p>
            <a:r>
              <a:rPr lang="en-US" sz="1200" dirty="0"/>
              <a:t>Development – will include a breakout I prepared</a:t>
            </a:r>
          </a:p>
          <a:p>
            <a:endParaRPr lang="en-US" sz="1200" dirty="0"/>
          </a:p>
          <a:p>
            <a:r>
              <a:rPr lang="en-US" sz="1200" dirty="0"/>
              <a:t>Change community and trust. Who delivers message, who has clout?</a:t>
            </a:r>
          </a:p>
          <a:p>
            <a:pPr marL="286985" indent="-286985">
              <a:buFont typeface="Lucida Grande"/>
              <a:buChar char="+"/>
            </a:pPr>
            <a:endParaRPr lang="en-US" sz="1200" dirty="0"/>
          </a:p>
          <a:p>
            <a:pPr marL="286985" indent="-286985">
              <a:buFont typeface="Lucida Grande"/>
              <a:buChar char="+"/>
            </a:pPr>
            <a:r>
              <a:rPr lang="en-US" sz="1200" dirty="0"/>
              <a:t>What can we do in the name of development?</a:t>
            </a:r>
          </a:p>
          <a:p>
            <a:r>
              <a:rPr lang="en-US" sz="1200" dirty="0"/>
              <a:t>Social media nexus</a:t>
            </a:r>
          </a:p>
          <a:p>
            <a:endParaRPr lang="en-US" sz="1200" dirty="0"/>
          </a:p>
        </p:txBody>
      </p:sp>
      <p:sp>
        <p:nvSpPr>
          <p:cNvPr id="4" name="Slide Number Placeholder 3"/>
          <p:cNvSpPr>
            <a:spLocks noGrp="1"/>
          </p:cNvSpPr>
          <p:nvPr>
            <p:ph type="sldNum" sz="quarter" idx="10"/>
          </p:nvPr>
        </p:nvSpPr>
        <p:spPr/>
        <p:txBody>
          <a:bodyPr/>
          <a:lstStyle/>
          <a:p>
            <a:fld id="{1AC8B182-EA44-C447-854E-EB59FAEDE8BE}" type="slidenum">
              <a:rPr lang="en-US" smtClean="0"/>
              <a:pPr/>
              <a:t>2</a:t>
            </a:fld>
            <a:endParaRPr lang="en-US"/>
          </a:p>
        </p:txBody>
      </p:sp>
    </p:spTree>
    <p:extLst>
      <p:ext uri="{BB962C8B-B14F-4D97-AF65-F5344CB8AC3E}">
        <p14:creationId xmlns:p14="http://schemas.microsoft.com/office/powerpoint/2010/main" val="24933240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pPr>
              <a:spcAft>
                <a:spcPts val="602"/>
              </a:spcAft>
            </a:pPr>
            <a:r>
              <a:rPr lang="en-US" sz="1200" dirty="0"/>
              <a:t>Why Keywords Matter?*</a:t>
            </a:r>
          </a:p>
          <a:p>
            <a:pPr>
              <a:spcAft>
                <a:spcPts val="602"/>
              </a:spcAft>
            </a:pPr>
            <a:r>
              <a:rPr lang="en-US" sz="1200" dirty="0"/>
              <a:t>People enter keywords into search engines in order to find information and entertainment, conduct research and make purchases. As a business, you want online searchers to find you and your company’s website when they make queries relevant to your product or service. That’s why doing the right keyword research is essential and can help you attract more qualified traffic to your site.</a:t>
            </a:r>
          </a:p>
          <a:p>
            <a:pPr>
              <a:spcAft>
                <a:spcPts val="602"/>
              </a:spcAft>
            </a:pPr>
            <a:r>
              <a:rPr lang="en-US" sz="1200" dirty="0"/>
              <a:t>How Google’s Keyword Tool Works</a:t>
            </a:r>
          </a:p>
          <a:p>
            <a:pPr>
              <a:spcAft>
                <a:spcPts val="602"/>
              </a:spcAft>
            </a:pPr>
            <a:r>
              <a:rPr lang="en-US" sz="1200" dirty="0"/>
              <a:t>You can do two things by going to the website:</a:t>
            </a:r>
          </a:p>
          <a:p>
            <a:pPr>
              <a:spcAft>
                <a:spcPts val="602"/>
              </a:spcAft>
            </a:pPr>
            <a:r>
              <a:rPr lang="en-US" sz="1200" dirty="0"/>
              <a:t>1) Enter keywords and the Keyword Tool will return synonyms of those keywords.</a:t>
            </a:r>
          </a:p>
          <a:p>
            <a:pPr>
              <a:spcAft>
                <a:spcPts val="602"/>
              </a:spcAft>
            </a:pPr>
            <a:r>
              <a:rPr lang="de-DE" sz="1200" dirty="0"/>
              <a:t>2) </a:t>
            </a:r>
            <a:r>
              <a:rPr lang="de-DE" sz="1200" dirty="0" err="1"/>
              <a:t>Enter</a:t>
            </a:r>
            <a:r>
              <a:rPr lang="de-DE" sz="1200" dirty="0"/>
              <a:t> a a </a:t>
            </a:r>
            <a:r>
              <a:rPr lang="de-DE" sz="1200" dirty="0" err="1"/>
              <a:t>website</a:t>
            </a:r>
            <a:r>
              <a:rPr lang="de-DE" sz="1200" dirty="0"/>
              <a:t> </a:t>
            </a:r>
            <a:r>
              <a:rPr lang="de-DE" sz="1200" dirty="0" err="1"/>
              <a:t>and</a:t>
            </a:r>
            <a:r>
              <a:rPr lang="de-DE" sz="1200" dirty="0"/>
              <a:t> </a:t>
            </a:r>
            <a:r>
              <a:rPr lang="de-DE" sz="1200" dirty="0" err="1"/>
              <a:t>the</a:t>
            </a:r>
            <a:r>
              <a:rPr lang="de-DE" sz="1200" dirty="0"/>
              <a:t> </a:t>
            </a:r>
            <a:r>
              <a:rPr lang="de-DE" sz="1200" dirty="0" err="1"/>
              <a:t>Keyword</a:t>
            </a:r>
            <a:r>
              <a:rPr lang="de-DE" sz="1200" dirty="0"/>
              <a:t> Tool </a:t>
            </a:r>
            <a:r>
              <a:rPr lang="de-DE" sz="1200" dirty="0" err="1"/>
              <a:t>suggest</a:t>
            </a:r>
            <a:r>
              <a:rPr lang="de-DE" sz="1200" dirty="0"/>
              <a:t> </a:t>
            </a:r>
            <a:r>
              <a:rPr lang="de-DE" sz="1200" dirty="0" err="1"/>
              <a:t>keywords</a:t>
            </a:r>
            <a:r>
              <a:rPr lang="de-DE" sz="1200" dirty="0"/>
              <a:t> </a:t>
            </a:r>
            <a:r>
              <a:rPr lang="de-DE" sz="1200" dirty="0" err="1"/>
              <a:t>used</a:t>
            </a:r>
            <a:r>
              <a:rPr lang="de-DE" sz="1200" dirty="0"/>
              <a:t> </a:t>
            </a:r>
            <a:r>
              <a:rPr lang="de-DE" sz="1200" dirty="0" err="1"/>
              <a:t>within</a:t>
            </a:r>
            <a:r>
              <a:rPr lang="de-DE" sz="1200" dirty="0"/>
              <a:t> </a:t>
            </a:r>
            <a:r>
              <a:rPr lang="de-DE" sz="1200" dirty="0" err="1"/>
              <a:t>that</a:t>
            </a:r>
            <a:r>
              <a:rPr lang="de-DE" sz="1200" dirty="0"/>
              <a:t> </a:t>
            </a:r>
            <a:r>
              <a:rPr lang="de-DE" sz="1200" dirty="0" err="1"/>
              <a:t>website</a:t>
            </a:r>
            <a:endParaRPr lang="de-DE" sz="1200" dirty="0"/>
          </a:p>
          <a:p>
            <a:pPr>
              <a:spcAft>
                <a:spcPts val="602"/>
              </a:spcAft>
            </a:pPr>
            <a:endParaRPr lang="de-DE" sz="1200" dirty="0"/>
          </a:p>
          <a:p>
            <a:pPr defTabSz="459177">
              <a:spcAft>
                <a:spcPts val="602"/>
              </a:spcAft>
              <a:defRPr/>
            </a:pPr>
            <a:r>
              <a:rPr lang="en-US" sz="1200" dirty="0"/>
              <a:t>Monthly Searches Help Strategize</a:t>
            </a:r>
          </a:p>
          <a:p>
            <a:pPr>
              <a:spcAft>
                <a:spcPts val="602"/>
              </a:spcAft>
            </a:pPr>
            <a:r>
              <a:rPr lang="en-US" sz="1200" dirty="0"/>
              <a:t>Google’s Keyword Tool will also inform you on the monthly searches for keywords (approximately 12-month average of user queries). When you specify a country or a language in your search, you can also look into the </a:t>
            </a:r>
            <a:r>
              <a:rPr lang="en-US" sz="1200" b="1" dirty="0"/>
              <a:t>local </a:t>
            </a:r>
            <a:r>
              <a:rPr lang="en-US" sz="1200" dirty="0"/>
              <a:t>monthly searches. So if you’re a local company or a company looking to expand nationally or internationally, this strategy will work to your benefit.</a:t>
            </a:r>
          </a:p>
          <a:p>
            <a:pPr>
              <a:spcAft>
                <a:spcPts val="602"/>
              </a:spcAft>
            </a:pPr>
            <a:endParaRPr lang="en-US" sz="1200" dirty="0"/>
          </a:p>
          <a:p>
            <a:pPr>
              <a:spcAft>
                <a:spcPts val="602"/>
              </a:spcAft>
            </a:pPr>
            <a:r>
              <a:rPr lang="en-US" sz="1200" dirty="0">
                <a:solidFill>
                  <a:srgbClr val="000000"/>
                </a:solidFill>
              </a:rPr>
              <a:t>Long tail strategy.  Not just “</a:t>
            </a:r>
            <a:r>
              <a:rPr lang="en-US" sz="1200" dirty="0" err="1">
                <a:solidFill>
                  <a:srgbClr val="000000"/>
                </a:solidFill>
              </a:rPr>
              <a:t>eductaion</a:t>
            </a:r>
            <a:r>
              <a:rPr lang="en-US" sz="1200" dirty="0">
                <a:solidFill>
                  <a:srgbClr val="000000"/>
                </a:solidFill>
              </a:rPr>
              <a:t>”, but “youth education program Massachusetts”</a:t>
            </a:r>
            <a:endParaRPr lang="en-US" sz="1200" dirty="0"/>
          </a:p>
          <a:p>
            <a:pPr>
              <a:spcAft>
                <a:spcPts val="602"/>
              </a:spcAft>
            </a:pPr>
            <a:endParaRPr lang="en-US" sz="1200" dirty="0"/>
          </a:p>
        </p:txBody>
      </p:sp>
      <p:sp>
        <p:nvSpPr>
          <p:cNvPr id="4" name="Slide Number Placeholder 3"/>
          <p:cNvSpPr>
            <a:spLocks noGrp="1"/>
          </p:cNvSpPr>
          <p:nvPr>
            <p:ph type="sldNum" sz="quarter" idx="10"/>
          </p:nvPr>
        </p:nvSpPr>
        <p:spPr/>
        <p:txBody>
          <a:bodyPr/>
          <a:lstStyle/>
          <a:p>
            <a:fld id="{570A6739-2CEA-3E4C-B1F8-E2E707842DF2}" type="slidenum">
              <a:rPr lang="en-US" smtClean="0"/>
              <a:pPr/>
              <a:t>20</a:t>
            </a:fld>
            <a:endParaRPr lang="en-US"/>
          </a:p>
        </p:txBody>
      </p:sp>
    </p:spTree>
    <p:extLst>
      <p:ext uri="{BB962C8B-B14F-4D97-AF65-F5344CB8AC3E}">
        <p14:creationId xmlns:p14="http://schemas.microsoft.com/office/powerpoint/2010/main" val="2135370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pPr>
              <a:spcAft>
                <a:spcPts val="602"/>
              </a:spcAft>
            </a:pPr>
            <a:r>
              <a:rPr lang="en-US" sz="1200" dirty="0">
                <a:solidFill>
                  <a:srgbClr val="000000"/>
                </a:solidFill>
              </a:rPr>
              <a:t>Know what </a:t>
            </a:r>
            <a:r>
              <a:rPr lang="en-US" sz="1200" dirty="0">
                <a:solidFill>
                  <a:srgbClr val="000000"/>
                </a:solidFill>
                <a:hlinkClick r:id="rId3"/>
              </a:rPr>
              <a:t>Google search engines value</a:t>
            </a:r>
            <a:r>
              <a:rPr lang="en-US" sz="1200" dirty="0">
                <a:solidFill>
                  <a:srgbClr val="000000"/>
                </a:solidFill>
              </a:rPr>
              <a:t>]</a:t>
            </a:r>
            <a:endParaRPr lang="en-US" sz="1200" dirty="0"/>
          </a:p>
          <a:p>
            <a:pPr>
              <a:spcAft>
                <a:spcPts val="602"/>
              </a:spcAft>
            </a:pPr>
            <a:endParaRPr lang="en-US" sz="1200" dirty="0"/>
          </a:p>
        </p:txBody>
      </p:sp>
      <p:sp>
        <p:nvSpPr>
          <p:cNvPr id="4" name="Slide Number Placeholder 3"/>
          <p:cNvSpPr>
            <a:spLocks noGrp="1"/>
          </p:cNvSpPr>
          <p:nvPr>
            <p:ph type="sldNum" sz="quarter" idx="10"/>
          </p:nvPr>
        </p:nvSpPr>
        <p:spPr/>
        <p:txBody>
          <a:bodyPr/>
          <a:lstStyle/>
          <a:p>
            <a:fld id="{1AC8B182-EA44-C447-854E-EB59FAEDE8BE}" type="slidenum">
              <a:rPr lang="en-US" smtClean="0"/>
              <a:pPr/>
              <a:t>21</a:t>
            </a:fld>
            <a:endParaRPr lang="en-US"/>
          </a:p>
        </p:txBody>
      </p:sp>
    </p:spTree>
    <p:extLst>
      <p:ext uri="{BB962C8B-B14F-4D97-AF65-F5344CB8AC3E}">
        <p14:creationId xmlns:p14="http://schemas.microsoft.com/office/powerpoint/2010/main" val="20177175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pPr>
              <a:spcAft>
                <a:spcPts val="602"/>
              </a:spcAft>
            </a:pPr>
            <a:r>
              <a:rPr lang="en-US" sz="1200" dirty="0"/>
              <a:t>Why do I have Google and YouTube – both answer questions</a:t>
            </a:r>
          </a:p>
          <a:p>
            <a:pPr>
              <a:spcAft>
                <a:spcPts val="602"/>
              </a:spcAft>
            </a:pPr>
            <a:endParaRPr lang="en-US" sz="1200" dirty="0"/>
          </a:p>
          <a:p>
            <a:pPr>
              <a:spcAft>
                <a:spcPts val="602"/>
              </a:spcAft>
            </a:pPr>
            <a:r>
              <a:rPr lang="en-US" sz="1200" dirty="0"/>
              <a:t>*</a:t>
            </a:r>
            <a:r>
              <a:rPr lang="en-US" sz="1200" dirty="0" err="1"/>
              <a:t>HubSpot.com</a:t>
            </a:r>
            <a:endParaRPr lang="en-US" sz="1200" dirty="0"/>
          </a:p>
          <a:p>
            <a:pPr>
              <a:spcAft>
                <a:spcPts val="602"/>
              </a:spcAft>
            </a:pPr>
            <a:r>
              <a:rPr lang="en-US" sz="1200" dirty="0"/>
              <a:t>Qualities for search</a:t>
            </a:r>
          </a:p>
          <a:p>
            <a:pPr>
              <a:spcAft>
                <a:spcPts val="602"/>
              </a:spcAft>
            </a:pPr>
            <a:r>
              <a:rPr lang="en-US" sz="1200" dirty="0"/>
              <a:t>Robot</a:t>
            </a:r>
          </a:p>
          <a:p>
            <a:pPr indent="459177">
              <a:spcAft>
                <a:spcPts val="602"/>
              </a:spcAft>
              <a:buFont typeface="Arial"/>
              <a:buChar char="•"/>
            </a:pPr>
            <a:r>
              <a:rPr lang="en-US" sz="1200" dirty="0"/>
              <a:t>The best web strategy positions your web page not as a brochure or an advertisement, but a rich source of content.  </a:t>
            </a:r>
          </a:p>
          <a:p>
            <a:pPr indent="459177">
              <a:spcAft>
                <a:spcPts val="602"/>
              </a:spcAft>
              <a:buFont typeface="Arial"/>
              <a:buChar char="•"/>
            </a:pPr>
            <a:r>
              <a:rPr lang="en-US" sz="1200" dirty="0"/>
              <a:t>The best web strategy, like the best magazine, provides content over just look – form over function. Not all of your site’s visitor’s have to be buyers, but they should leave as advocates.</a:t>
            </a:r>
          </a:p>
          <a:p>
            <a:pPr indent="459177">
              <a:spcAft>
                <a:spcPts val="602"/>
              </a:spcAft>
              <a:buFont typeface="Arial"/>
              <a:buChar char="•"/>
            </a:pPr>
            <a:r>
              <a:rPr lang="en-US" sz="1200" dirty="0"/>
              <a:t>Today’s marketing relies less on information (a one-way flow of thoughts and ideas) and more than ever on communication (a two-way flow of thoughts and ideas).  Social media and the Internet are conversations, referrals, and filters.  Like a dinner party, no one on the Internet will tolerate an individual who monopolizes the conversation or directs others to talk about only their interests.</a:t>
            </a:r>
          </a:p>
          <a:p>
            <a:pPr>
              <a:spcAft>
                <a:spcPts val="602"/>
              </a:spcAft>
            </a:pPr>
            <a:endParaRPr lang="en-US" dirty="0"/>
          </a:p>
        </p:txBody>
      </p:sp>
      <p:sp>
        <p:nvSpPr>
          <p:cNvPr id="4" name="Slide Number Placeholder 3"/>
          <p:cNvSpPr>
            <a:spLocks noGrp="1"/>
          </p:cNvSpPr>
          <p:nvPr>
            <p:ph type="sldNum" sz="quarter" idx="10"/>
          </p:nvPr>
        </p:nvSpPr>
        <p:spPr/>
        <p:txBody>
          <a:bodyPr/>
          <a:lstStyle/>
          <a:p>
            <a:fld id="{570A6739-2CEA-3E4C-B1F8-E2E707842DF2}" type="slidenum">
              <a:rPr lang="en-US" smtClean="0"/>
              <a:pPr/>
              <a:t>22</a:t>
            </a:fld>
            <a:endParaRPr lang="en-US"/>
          </a:p>
        </p:txBody>
      </p:sp>
    </p:spTree>
    <p:extLst>
      <p:ext uri="{BB962C8B-B14F-4D97-AF65-F5344CB8AC3E}">
        <p14:creationId xmlns:p14="http://schemas.microsoft.com/office/powerpoint/2010/main" val="23881388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r>
              <a:rPr lang="en-US" sz="1200" dirty="0"/>
              <a:t>3 seconds and 7 seconds</a:t>
            </a:r>
          </a:p>
          <a:p>
            <a:endParaRPr lang="en-US" sz="1200" dirty="0"/>
          </a:p>
          <a:p>
            <a:r>
              <a:rPr lang="en-US" sz="1200" dirty="0"/>
              <a:t>It's critical for websites to appear on Page 1 of Google, especially in one of the top three organic positions, as these spots receive 58.4 percent of all clicks from users, according to a new </a:t>
            </a:r>
            <a:r>
              <a:rPr lang="en-US" sz="1200" dirty="0">
                <a:hlinkClick r:id="rId3"/>
              </a:rPr>
              <a:t>study from Optify</a:t>
            </a:r>
            <a:r>
              <a:rPr lang="en-US" sz="1200" dirty="0"/>
              <a:t>. </a:t>
            </a:r>
            <a:br>
              <a:rPr lang="en-US" sz="1200" dirty="0"/>
            </a:br>
            <a:endParaRPr lang="en-US" sz="1200" dirty="0"/>
          </a:p>
          <a:p>
            <a:r>
              <a:rPr lang="en-US" sz="1200" dirty="0"/>
              <a:t>Websites ranked number one received an average click-through rate (CTR) of 36.4 percent; number two had a CTR of 12.5 percent; and number three had a CTR of 9.5 percent. Being number one in Google, according to </a:t>
            </a:r>
            <a:r>
              <a:rPr lang="en-US" sz="1200" dirty="0" err="1"/>
              <a:t>Optify</a:t>
            </a:r>
            <a:r>
              <a:rPr lang="en-US" sz="1200" dirty="0"/>
              <a:t>, is the equivalent of all the traffic going to the sites appearing in the second through fifth positions.</a:t>
            </a:r>
          </a:p>
          <a:p>
            <a:endParaRPr lang="en-US" sz="1200" dirty="0"/>
          </a:p>
          <a:p>
            <a:r>
              <a:rPr lang="en-US" sz="1200" dirty="0"/>
              <a:t>Above the fold</a:t>
            </a:r>
          </a:p>
          <a:p>
            <a:endParaRPr lang="en-US" sz="1200" dirty="0"/>
          </a:p>
          <a:p>
            <a:r>
              <a:rPr lang="en-US" sz="1200" dirty="0"/>
              <a:t>What can they see is revealed 99% can see; 80% can see</a:t>
            </a:r>
          </a:p>
          <a:p>
            <a:r>
              <a:rPr lang="en-US" sz="1200" dirty="0"/>
              <a:t>Why is this important, calls to action</a:t>
            </a:r>
          </a:p>
          <a:p>
            <a:endParaRPr lang="en-US" sz="1200" dirty="0"/>
          </a:p>
          <a:p>
            <a:r>
              <a:rPr lang="en-US" sz="1200" dirty="0"/>
              <a:t>Google says:  We've heard complaints from users that if they click on a result and it's difficult to find the actual content, they aren't happy with the experience. Rather than scrolling down the page past a slew of ads, users want to see content right away. So sites that don't have much content "above-the-fold" can be affected by this change. If you click on a website and the part of the website you see first either doesn't have a lot of visible content above-the-fold or dedicates a large fraction of the site’s initial screen real estate to ads, that’s not a very good user experience. Such sites may not rank as highly going forward.</a:t>
            </a:r>
          </a:p>
        </p:txBody>
      </p:sp>
      <p:sp>
        <p:nvSpPr>
          <p:cNvPr id="4" name="Slide Number Placeholder 3"/>
          <p:cNvSpPr>
            <a:spLocks noGrp="1"/>
          </p:cNvSpPr>
          <p:nvPr>
            <p:ph type="sldNum" sz="quarter" idx="10"/>
          </p:nvPr>
        </p:nvSpPr>
        <p:spPr/>
        <p:txBody>
          <a:bodyPr/>
          <a:lstStyle/>
          <a:p>
            <a:fld id="{570A6739-2CEA-3E4C-B1F8-E2E707842DF2}" type="slidenum">
              <a:rPr lang="en-US" smtClean="0"/>
              <a:pPr/>
              <a:t>23</a:t>
            </a:fld>
            <a:endParaRPr lang="en-US"/>
          </a:p>
        </p:txBody>
      </p:sp>
    </p:spTree>
    <p:extLst>
      <p:ext uri="{BB962C8B-B14F-4D97-AF65-F5344CB8AC3E}">
        <p14:creationId xmlns:p14="http://schemas.microsoft.com/office/powerpoint/2010/main" val="1580429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pPr>
              <a:spcAft>
                <a:spcPts val="602"/>
              </a:spcAft>
            </a:pPr>
            <a:r>
              <a:rPr lang="en-US" sz="1200" dirty="0">
                <a:solidFill>
                  <a:srgbClr val="000000"/>
                </a:solidFill>
              </a:rPr>
              <a:t>http://</a:t>
            </a:r>
            <a:r>
              <a:rPr lang="en-US" sz="1200" dirty="0" err="1">
                <a:solidFill>
                  <a:srgbClr val="000000"/>
                </a:solidFill>
              </a:rPr>
              <a:t>ocw.mit.edu</a:t>
            </a:r>
            <a:r>
              <a:rPr lang="en-US" sz="1200" dirty="0">
                <a:solidFill>
                  <a:srgbClr val="000000"/>
                </a:solidFill>
              </a:rPr>
              <a:t>/</a:t>
            </a:r>
            <a:r>
              <a:rPr lang="en-US" sz="1200" dirty="0" err="1">
                <a:solidFill>
                  <a:srgbClr val="000000"/>
                </a:solidFill>
              </a:rPr>
              <a:t>index.htm</a:t>
            </a:r>
            <a:endParaRPr lang="en-US" sz="1200" dirty="0">
              <a:solidFill>
                <a:srgbClr val="000000"/>
              </a:solidFill>
            </a:endParaRPr>
          </a:p>
          <a:p>
            <a:pPr>
              <a:spcAft>
                <a:spcPts val="602"/>
              </a:spcAft>
            </a:pPr>
            <a:r>
              <a:rPr lang="en-US" sz="1200" dirty="0">
                <a:solidFill>
                  <a:srgbClr val="000000"/>
                </a:solidFill>
              </a:rPr>
              <a:t>http://</a:t>
            </a:r>
            <a:r>
              <a:rPr lang="en-US" sz="1200" dirty="0" err="1">
                <a:solidFill>
                  <a:srgbClr val="000000"/>
                </a:solidFill>
              </a:rPr>
              <a:t>mitx.mit.edu</a:t>
            </a:r>
            <a:r>
              <a:rPr lang="en-US" sz="1200" dirty="0">
                <a:solidFill>
                  <a:srgbClr val="000000"/>
                </a:solidFill>
              </a:rPr>
              <a:t>/</a:t>
            </a:r>
          </a:p>
          <a:p>
            <a:pPr>
              <a:spcAft>
                <a:spcPts val="602"/>
              </a:spcAft>
            </a:pPr>
            <a:endParaRPr lang="en-US" sz="1200" dirty="0">
              <a:solidFill>
                <a:srgbClr val="000000"/>
              </a:solidFill>
            </a:endParaRPr>
          </a:p>
          <a:p>
            <a:pPr>
              <a:spcAft>
                <a:spcPts val="602"/>
              </a:spcAft>
            </a:pPr>
            <a:r>
              <a:rPr lang="en-US" sz="1200" dirty="0">
                <a:solidFill>
                  <a:srgbClr val="000000"/>
                </a:solidFill>
              </a:rPr>
              <a:t>would you rather have 100 leads of dubious quality or 10,000 downloads and 50 responses? </a:t>
            </a:r>
          </a:p>
          <a:p>
            <a:pPr>
              <a:spcAft>
                <a:spcPts val="602"/>
              </a:spcAft>
            </a:pPr>
            <a:endParaRPr lang="en-US" sz="1200" dirty="0">
              <a:solidFill>
                <a:srgbClr val="000000"/>
              </a:solidFill>
            </a:endParaRPr>
          </a:p>
          <a:p>
            <a:pPr>
              <a:spcAft>
                <a:spcPts val="602"/>
              </a:spcAft>
            </a:pPr>
            <a:r>
              <a:rPr lang="en-US" sz="1200" b="1" dirty="0"/>
              <a:t>MIT </a:t>
            </a:r>
            <a:r>
              <a:rPr lang="en-US" sz="1200" b="1" dirty="0" err="1"/>
              <a:t>OpenCourseWare</a:t>
            </a:r>
            <a:endParaRPr lang="en-US" sz="1200" b="1" dirty="0"/>
          </a:p>
          <a:p>
            <a:pPr>
              <a:spcAft>
                <a:spcPts val="602"/>
              </a:spcAft>
            </a:pPr>
            <a:r>
              <a:rPr lang="en-US" sz="1200" dirty="0"/>
              <a:t>In 2011, </a:t>
            </a:r>
            <a:r>
              <a:rPr lang="en-US" sz="1200" dirty="0">
                <a:hlinkClick r:id="rId3"/>
              </a:rPr>
              <a:t>MIT OpenCourseWare</a:t>
            </a:r>
            <a:r>
              <a:rPr lang="en-US" sz="1200" dirty="0"/>
              <a:t> celebrated its first decade of making teaching materials used in MIT undergraduate and graduate courses available on the web, free of charge, to any user anywhere in the world. OCW is not a degree-granting or credit-bearing initiative, but a large-scale, web-based publication of MIT course materials. Educators are encouraged to use materials for curriculum development, and self-learners may draw on materials for self-study or supplementary use, including learning resources specially developed for high school students. </a:t>
            </a:r>
          </a:p>
          <a:p>
            <a:pPr>
              <a:spcAft>
                <a:spcPts val="602"/>
              </a:spcAft>
            </a:pPr>
            <a:endParaRPr lang="en-US" sz="1200" dirty="0"/>
          </a:p>
          <a:p>
            <a:pPr>
              <a:spcAft>
                <a:spcPts val="602"/>
              </a:spcAft>
            </a:pPr>
            <a:r>
              <a:rPr lang="en-US" sz="1200" dirty="0"/>
              <a:t>Recently, OCW launched study groups associated with OCW courses in collaboration with </a:t>
            </a:r>
            <a:r>
              <a:rPr lang="en-US" sz="1200" dirty="0" err="1"/>
              <a:t>OpenStudy</a:t>
            </a:r>
            <a:r>
              <a:rPr lang="en-US" sz="1200" dirty="0"/>
              <a:t>; a new series, </a:t>
            </a:r>
            <a:r>
              <a:rPr lang="en-US" sz="1200" dirty="0">
                <a:hlinkClick r:id="rId4"/>
              </a:rPr>
              <a:t>OCW Scholar</a:t>
            </a:r>
            <a:r>
              <a:rPr lang="en-US" sz="1200" dirty="0"/>
              <a:t> courses; and </a:t>
            </a:r>
            <a:r>
              <a:rPr lang="en-US" sz="1200" dirty="0">
                <a:hlinkClick r:id="rId5"/>
              </a:rPr>
              <a:t>OCW LectureHall</a:t>
            </a:r>
            <a:r>
              <a:rPr lang="en-US" sz="1200" dirty="0"/>
              <a:t>, a new iPhone application that provides an enhanced experience for viewing OCW lectures on that platform.</a:t>
            </a:r>
          </a:p>
          <a:p>
            <a:pPr>
              <a:spcAft>
                <a:spcPts val="602"/>
              </a:spcAft>
            </a:pPr>
            <a:endParaRPr lang="en-US" sz="1200" dirty="0"/>
          </a:p>
        </p:txBody>
      </p:sp>
      <p:sp>
        <p:nvSpPr>
          <p:cNvPr id="4" name="Slide Number Placeholder 3"/>
          <p:cNvSpPr>
            <a:spLocks noGrp="1"/>
          </p:cNvSpPr>
          <p:nvPr>
            <p:ph type="sldNum" sz="quarter" idx="10"/>
          </p:nvPr>
        </p:nvSpPr>
        <p:spPr/>
        <p:txBody>
          <a:bodyPr/>
          <a:lstStyle/>
          <a:p>
            <a:fld id="{570A6739-2CEA-3E4C-B1F8-E2E707842DF2}" type="slidenum">
              <a:rPr lang="en-US" smtClean="0"/>
              <a:pPr/>
              <a:t>24</a:t>
            </a:fld>
            <a:endParaRPr lang="en-US"/>
          </a:p>
        </p:txBody>
      </p:sp>
    </p:spTree>
    <p:extLst>
      <p:ext uri="{BB962C8B-B14F-4D97-AF65-F5344CB8AC3E}">
        <p14:creationId xmlns:p14="http://schemas.microsoft.com/office/powerpoint/2010/main" val="30425932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70A6739-2CEA-3E4C-B1F8-E2E707842DF2}" type="slidenum">
              <a:rPr lang="en-US" smtClean="0"/>
              <a:pPr/>
              <a:t>25</a:t>
            </a:fld>
            <a:endParaRPr lang="en-US"/>
          </a:p>
        </p:txBody>
      </p:sp>
    </p:spTree>
    <p:extLst>
      <p:ext uri="{BB962C8B-B14F-4D97-AF65-F5344CB8AC3E}">
        <p14:creationId xmlns:p14="http://schemas.microsoft.com/office/powerpoint/2010/main" val="448745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70A6739-2CEA-3E4C-B1F8-E2E707842DF2}" type="slidenum">
              <a:rPr lang="en-US" smtClean="0"/>
              <a:pPr/>
              <a:t>26</a:t>
            </a:fld>
            <a:endParaRPr lang="en-US"/>
          </a:p>
        </p:txBody>
      </p:sp>
    </p:spTree>
    <p:extLst>
      <p:ext uri="{BB962C8B-B14F-4D97-AF65-F5344CB8AC3E}">
        <p14:creationId xmlns:p14="http://schemas.microsoft.com/office/powerpoint/2010/main" val="31241203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70A6739-2CEA-3E4C-B1F8-E2E707842DF2}" type="slidenum">
              <a:rPr lang="en-US" smtClean="0"/>
              <a:pPr/>
              <a:t>27</a:t>
            </a:fld>
            <a:endParaRPr lang="en-US"/>
          </a:p>
        </p:txBody>
      </p:sp>
    </p:spTree>
    <p:extLst>
      <p:ext uri="{BB962C8B-B14F-4D97-AF65-F5344CB8AC3E}">
        <p14:creationId xmlns:p14="http://schemas.microsoft.com/office/powerpoint/2010/main" val="38526548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70A6739-2CEA-3E4C-B1F8-E2E707842DF2}" type="slidenum">
              <a:rPr lang="en-US" smtClean="0"/>
              <a:pPr/>
              <a:t>28</a:t>
            </a:fld>
            <a:endParaRPr lang="en-US"/>
          </a:p>
        </p:txBody>
      </p:sp>
    </p:spTree>
    <p:extLst>
      <p:ext uri="{BB962C8B-B14F-4D97-AF65-F5344CB8AC3E}">
        <p14:creationId xmlns:p14="http://schemas.microsoft.com/office/powerpoint/2010/main" val="2508867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70A6739-2CEA-3E4C-B1F8-E2E707842DF2}" type="slidenum">
              <a:rPr lang="en-US" smtClean="0"/>
              <a:pPr/>
              <a:t>29</a:t>
            </a:fld>
            <a:endParaRPr lang="en-US"/>
          </a:p>
        </p:txBody>
      </p:sp>
    </p:spTree>
    <p:extLst>
      <p:ext uri="{BB962C8B-B14F-4D97-AF65-F5344CB8AC3E}">
        <p14:creationId xmlns:p14="http://schemas.microsoft.com/office/powerpoint/2010/main" val="2869867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pPr>
              <a:lnSpc>
                <a:spcPct val="150000"/>
              </a:lnSpc>
            </a:pPr>
            <a:r>
              <a:rPr lang="en-US" sz="1200" dirty="0"/>
              <a:t>Career</a:t>
            </a:r>
          </a:p>
          <a:p>
            <a:pPr>
              <a:lnSpc>
                <a:spcPct val="150000"/>
              </a:lnSpc>
            </a:pPr>
            <a:r>
              <a:rPr lang="en-US" sz="1200" dirty="0"/>
              <a:t>Thread</a:t>
            </a:r>
          </a:p>
          <a:p>
            <a:pPr>
              <a:lnSpc>
                <a:spcPct val="150000"/>
              </a:lnSpc>
            </a:pPr>
            <a:r>
              <a:rPr lang="en-US" sz="1200" dirty="0"/>
              <a:t>Harsh reality</a:t>
            </a:r>
          </a:p>
        </p:txBody>
      </p:sp>
      <p:sp>
        <p:nvSpPr>
          <p:cNvPr id="4" name="Slide Number Placeholder 3"/>
          <p:cNvSpPr>
            <a:spLocks noGrp="1"/>
          </p:cNvSpPr>
          <p:nvPr>
            <p:ph type="sldNum" sz="quarter" idx="10"/>
          </p:nvPr>
        </p:nvSpPr>
        <p:spPr/>
        <p:txBody>
          <a:bodyPr/>
          <a:lstStyle/>
          <a:p>
            <a:fld id="{570A6739-2CEA-3E4C-B1F8-E2E707842DF2}" type="slidenum">
              <a:rPr lang="en-US" smtClean="0"/>
              <a:pPr/>
              <a:t>3</a:t>
            </a:fld>
            <a:endParaRPr lang="en-US"/>
          </a:p>
        </p:txBody>
      </p:sp>
    </p:spTree>
    <p:extLst>
      <p:ext uri="{BB962C8B-B14F-4D97-AF65-F5344CB8AC3E}">
        <p14:creationId xmlns:p14="http://schemas.microsoft.com/office/powerpoint/2010/main" val="37457987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70A6739-2CEA-3E4C-B1F8-E2E707842DF2}" type="slidenum">
              <a:rPr lang="en-US" smtClean="0"/>
              <a:pPr/>
              <a:t>30</a:t>
            </a:fld>
            <a:endParaRPr lang="en-US"/>
          </a:p>
        </p:txBody>
      </p:sp>
    </p:spTree>
    <p:extLst>
      <p:ext uri="{BB962C8B-B14F-4D97-AF65-F5344CB8AC3E}">
        <p14:creationId xmlns:p14="http://schemas.microsoft.com/office/powerpoint/2010/main" val="29627990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70A6739-2CEA-3E4C-B1F8-E2E707842DF2}" type="slidenum">
              <a:rPr lang="en-US" smtClean="0"/>
              <a:pPr/>
              <a:t>31</a:t>
            </a:fld>
            <a:endParaRPr lang="en-US"/>
          </a:p>
        </p:txBody>
      </p:sp>
    </p:spTree>
    <p:extLst>
      <p:ext uri="{BB962C8B-B14F-4D97-AF65-F5344CB8AC3E}">
        <p14:creationId xmlns:p14="http://schemas.microsoft.com/office/powerpoint/2010/main" val="38846081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70A6739-2CEA-3E4C-B1F8-E2E707842DF2}" type="slidenum">
              <a:rPr lang="en-US" smtClean="0"/>
              <a:pPr/>
              <a:t>32</a:t>
            </a:fld>
            <a:endParaRPr lang="en-US"/>
          </a:p>
        </p:txBody>
      </p:sp>
    </p:spTree>
    <p:extLst>
      <p:ext uri="{BB962C8B-B14F-4D97-AF65-F5344CB8AC3E}">
        <p14:creationId xmlns:p14="http://schemas.microsoft.com/office/powerpoint/2010/main" val="34483110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70A6739-2CEA-3E4C-B1F8-E2E707842DF2}" type="slidenum">
              <a:rPr lang="en-US" smtClean="0"/>
              <a:pPr/>
              <a:t>33</a:t>
            </a:fld>
            <a:endParaRPr lang="en-US"/>
          </a:p>
        </p:txBody>
      </p:sp>
    </p:spTree>
    <p:extLst>
      <p:ext uri="{BB962C8B-B14F-4D97-AF65-F5344CB8AC3E}">
        <p14:creationId xmlns:p14="http://schemas.microsoft.com/office/powerpoint/2010/main" val="15753359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r>
              <a:rPr lang="en-US" dirty="0" smtClean="0"/>
              <a:t>Herzberg</a:t>
            </a:r>
          </a:p>
          <a:p>
            <a:r>
              <a:rPr lang="en-US" dirty="0" smtClean="0"/>
              <a:t>Schein</a:t>
            </a:r>
          </a:p>
          <a:p>
            <a:r>
              <a:rPr lang="en-US" dirty="0" err="1" smtClean="0"/>
              <a:t>McClennon</a:t>
            </a:r>
            <a:endParaRPr lang="en-US" dirty="0" smtClean="0"/>
          </a:p>
          <a:p>
            <a:r>
              <a:rPr lang="en-US" dirty="0" smtClean="0"/>
              <a:t>Ulrich</a:t>
            </a:r>
          </a:p>
        </p:txBody>
      </p:sp>
      <p:sp>
        <p:nvSpPr>
          <p:cNvPr id="4" name="Slide Number Placeholder 3"/>
          <p:cNvSpPr>
            <a:spLocks noGrp="1"/>
          </p:cNvSpPr>
          <p:nvPr>
            <p:ph type="sldNum" sz="quarter" idx="10"/>
          </p:nvPr>
        </p:nvSpPr>
        <p:spPr/>
        <p:txBody>
          <a:bodyPr/>
          <a:lstStyle/>
          <a:p>
            <a:fld id="{570A6739-2CEA-3E4C-B1F8-E2E707842DF2}" type="slidenum">
              <a:rPr lang="en-US" smtClean="0"/>
              <a:pPr/>
              <a:t>34</a:t>
            </a:fld>
            <a:endParaRPr lang="en-US"/>
          </a:p>
        </p:txBody>
      </p:sp>
    </p:spTree>
    <p:extLst>
      <p:ext uri="{BB962C8B-B14F-4D97-AF65-F5344CB8AC3E}">
        <p14:creationId xmlns:p14="http://schemas.microsoft.com/office/powerpoint/2010/main" val="18104012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70A6739-2CEA-3E4C-B1F8-E2E707842DF2}" type="slidenum">
              <a:rPr lang="en-US" smtClean="0"/>
              <a:pPr/>
              <a:t>35</a:t>
            </a:fld>
            <a:endParaRPr lang="en-US"/>
          </a:p>
        </p:txBody>
      </p:sp>
    </p:spTree>
    <p:extLst>
      <p:ext uri="{BB962C8B-B14F-4D97-AF65-F5344CB8AC3E}">
        <p14:creationId xmlns:p14="http://schemas.microsoft.com/office/powerpoint/2010/main" val="31009612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70A6739-2CEA-3E4C-B1F8-E2E707842DF2}" type="slidenum">
              <a:rPr lang="en-US" smtClean="0"/>
              <a:pPr/>
              <a:t>36</a:t>
            </a:fld>
            <a:endParaRPr lang="en-US"/>
          </a:p>
        </p:txBody>
      </p:sp>
    </p:spTree>
    <p:extLst>
      <p:ext uri="{BB962C8B-B14F-4D97-AF65-F5344CB8AC3E}">
        <p14:creationId xmlns:p14="http://schemas.microsoft.com/office/powerpoint/2010/main" val="10602038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70A6739-2CEA-3E4C-B1F8-E2E707842DF2}" type="slidenum">
              <a:rPr lang="en-US" smtClean="0"/>
              <a:pPr/>
              <a:t>37</a:t>
            </a:fld>
            <a:endParaRPr lang="en-US"/>
          </a:p>
        </p:txBody>
      </p:sp>
    </p:spTree>
    <p:extLst>
      <p:ext uri="{BB962C8B-B14F-4D97-AF65-F5344CB8AC3E}">
        <p14:creationId xmlns:p14="http://schemas.microsoft.com/office/powerpoint/2010/main" val="31283010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70A6739-2CEA-3E4C-B1F8-E2E707842DF2}" type="slidenum">
              <a:rPr lang="en-US" smtClean="0"/>
              <a:pPr/>
              <a:t>38</a:t>
            </a:fld>
            <a:endParaRPr lang="en-US"/>
          </a:p>
        </p:txBody>
      </p:sp>
    </p:spTree>
    <p:extLst>
      <p:ext uri="{BB962C8B-B14F-4D97-AF65-F5344CB8AC3E}">
        <p14:creationId xmlns:p14="http://schemas.microsoft.com/office/powerpoint/2010/main" val="22499179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70A6739-2CEA-3E4C-B1F8-E2E707842DF2}" type="slidenum">
              <a:rPr lang="en-US" smtClean="0"/>
              <a:pPr/>
              <a:t>42</a:t>
            </a:fld>
            <a:endParaRPr lang="en-US"/>
          </a:p>
        </p:txBody>
      </p:sp>
    </p:spTree>
    <p:extLst>
      <p:ext uri="{BB962C8B-B14F-4D97-AF65-F5344CB8AC3E}">
        <p14:creationId xmlns:p14="http://schemas.microsoft.com/office/powerpoint/2010/main" val="2249917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r>
              <a:rPr lang="en-US" dirty="0" smtClean="0"/>
              <a:t>I hate</a:t>
            </a:r>
            <a:r>
              <a:rPr lang="en-US" baseline="0" dirty="0" smtClean="0"/>
              <a:t> the term buy-in and wondered why commitment, understanding, and motivation</a:t>
            </a:r>
          </a:p>
          <a:p>
            <a:endParaRPr lang="en-US" baseline="0" dirty="0" smtClean="0"/>
          </a:p>
          <a:p>
            <a:r>
              <a:rPr lang="en-US" dirty="0" smtClean="0"/>
              <a:t>People kept recommending each</a:t>
            </a:r>
            <a:r>
              <a:rPr lang="en-US" baseline="0" dirty="0" smtClean="0"/>
              <a:t> other, openly, and transparently, and consistently</a:t>
            </a:r>
          </a:p>
          <a:p>
            <a:endParaRPr lang="en-US" baseline="0" dirty="0" smtClean="0"/>
          </a:p>
          <a:p>
            <a:r>
              <a:rPr lang="en-US" baseline="0" dirty="0" smtClean="0"/>
              <a:t>I realized how little I knew</a:t>
            </a:r>
          </a:p>
          <a:p>
            <a:endParaRPr lang="en-US" baseline="0" dirty="0" smtClean="0"/>
          </a:p>
          <a:p>
            <a:r>
              <a:rPr lang="en-US" baseline="0" dirty="0" smtClean="0"/>
              <a:t>Read some quotes</a:t>
            </a:r>
            <a:endParaRPr lang="en-US" dirty="0"/>
          </a:p>
        </p:txBody>
      </p:sp>
      <p:sp>
        <p:nvSpPr>
          <p:cNvPr id="4" name="Slide Number Placeholder 3"/>
          <p:cNvSpPr>
            <a:spLocks noGrp="1"/>
          </p:cNvSpPr>
          <p:nvPr>
            <p:ph type="sldNum" sz="quarter" idx="10"/>
          </p:nvPr>
        </p:nvSpPr>
        <p:spPr/>
        <p:txBody>
          <a:bodyPr/>
          <a:lstStyle/>
          <a:p>
            <a:fld id="{570A6739-2CEA-3E4C-B1F8-E2E707842DF2}" type="slidenum">
              <a:rPr lang="en-US" smtClean="0"/>
              <a:pPr/>
              <a:t>4</a:t>
            </a:fld>
            <a:endParaRPr lang="en-US"/>
          </a:p>
        </p:txBody>
      </p:sp>
    </p:spTree>
    <p:extLst>
      <p:ext uri="{BB962C8B-B14F-4D97-AF65-F5344CB8AC3E}">
        <p14:creationId xmlns:p14="http://schemas.microsoft.com/office/powerpoint/2010/main" val="73074949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Rot="1" noChangeAspect="1" noTextEdit="1"/>
          </p:cNvSpPr>
          <p:nvPr>
            <p:ph type="sldImg"/>
          </p:nvPr>
        </p:nvSpPr>
        <p:spPr bwMode="auto">
          <a:xfrm>
            <a:off x="995363" y="179388"/>
            <a:ext cx="4794250" cy="3595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8" name="Rectangle 3"/>
          <p:cNvSpPr>
            <a:spLocks noGrp="1"/>
          </p:cNvSpPr>
          <p:nvPr>
            <p:ph type="body" idx="1"/>
          </p:nvPr>
        </p:nvSpPr>
        <p:spPr>
          <a:noFill/>
        </p:spPr>
        <p:txBody>
          <a:bodyPr/>
          <a:lstStyle/>
          <a:p>
            <a:endParaRPr lang="en-US">
              <a:latin typeface="Calibri"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Rot="1" noChangeAspect="1" noTextEdit="1"/>
          </p:cNvSpPr>
          <p:nvPr>
            <p:ph type="sldImg"/>
          </p:nvPr>
        </p:nvSpPr>
        <p:spPr bwMode="auto">
          <a:xfrm>
            <a:off x="995363" y="179388"/>
            <a:ext cx="4794250" cy="3595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1746" name="Rectangle 3"/>
          <p:cNvSpPr>
            <a:spLocks noGrp="1"/>
          </p:cNvSpPr>
          <p:nvPr>
            <p:ph type="body" idx="1"/>
          </p:nvPr>
        </p:nvSpPr>
        <p:spPr>
          <a:noFill/>
        </p:spPr>
        <p:txBody>
          <a:bodyPr/>
          <a:lstStyle/>
          <a:p>
            <a:endParaRPr lang="en-US">
              <a:latin typeface="Calibri"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Rot="1" noChangeAspect="1" noTextEdit="1"/>
          </p:cNvSpPr>
          <p:nvPr>
            <p:ph type="sldImg"/>
          </p:nvPr>
        </p:nvSpPr>
        <p:spPr bwMode="auto">
          <a:xfrm>
            <a:off x="995363" y="179388"/>
            <a:ext cx="4794250" cy="3595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3794" name="Rectangle 3"/>
          <p:cNvSpPr>
            <a:spLocks noGrp="1"/>
          </p:cNvSpPr>
          <p:nvPr>
            <p:ph type="body" idx="1"/>
          </p:nvPr>
        </p:nvSpPr>
        <p:spPr>
          <a:noFill/>
        </p:spPr>
        <p:txBody>
          <a:bodyPr/>
          <a:lstStyle/>
          <a:p>
            <a:endParaRPr lang="en-US">
              <a:latin typeface="Calibri"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Rot="1" noChangeAspect="1" noTextEdit="1"/>
          </p:cNvSpPr>
          <p:nvPr>
            <p:ph type="sldImg"/>
          </p:nvPr>
        </p:nvSpPr>
        <p:spPr bwMode="auto">
          <a:xfrm>
            <a:off x="995363" y="179388"/>
            <a:ext cx="4794250" cy="3595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5842" name="Rectangle 3"/>
          <p:cNvSpPr>
            <a:spLocks noGrp="1"/>
          </p:cNvSpPr>
          <p:nvPr>
            <p:ph type="body" idx="1"/>
          </p:nvPr>
        </p:nvSpPr>
        <p:spPr>
          <a:noFill/>
        </p:spPr>
        <p:txBody>
          <a:bodyPr/>
          <a:lstStyle/>
          <a:p>
            <a:endParaRPr lang="en-US">
              <a:latin typeface="Calibri"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Rot="1" noChangeAspect="1" noTextEdit="1"/>
          </p:cNvSpPr>
          <p:nvPr>
            <p:ph type="sldImg"/>
          </p:nvPr>
        </p:nvSpPr>
        <p:spPr bwMode="auto">
          <a:xfrm>
            <a:off x="995363" y="179388"/>
            <a:ext cx="4794250" cy="3595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7890" name="Rectangle 3"/>
          <p:cNvSpPr>
            <a:spLocks noGrp="1"/>
          </p:cNvSpPr>
          <p:nvPr>
            <p:ph type="body" idx="1"/>
          </p:nvPr>
        </p:nvSpPr>
        <p:spPr>
          <a:noFill/>
        </p:spPr>
        <p:txBody>
          <a:bodyPr/>
          <a:lstStyle/>
          <a:p>
            <a:endParaRPr lang="en-US">
              <a:latin typeface="Calibri"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Rot="1" noChangeAspect="1" noTextEdit="1"/>
          </p:cNvSpPr>
          <p:nvPr>
            <p:ph type="sldImg"/>
          </p:nvPr>
        </p:nvSpPr>
        <p:spPr bwMode="auto">
          <a:xfrm>
            <a:off x="995363" y="179388"/>
            <a:ext cx="4794250" cy="3595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9938" name="Rectangle 3"/>
          <p:cNvSpPr>
            <a:spLocks noGrp="1"/>
          </p:cNvSpPr>
          <p:nvPr>
            <p:ph type="body" idx="1"/>
          </p:nvPr>
        </p:nvSpPr>
        <p:spPr>
          <a:noFill/>
        </p:spPr>
        <p:txBody>
          <a:bodyPr/>
          <a:lstStyle/>
          <a:p>
            <a:endParaRPr lang="en-US">
              <a:latin typeface="Calibri"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Rot="1" noChangeAspect="1" noTextEdit="1"/>
          </p:cNvSpPr>
          <p:nvPr>
            <p:ph type="sldImg"/>
          </p:nvPr>
        </p:nvSpPr>
        <p:spPr bwMode="auto">
          <a:xfrm>
            <a:off x="995363" y="179388"/>
            <a:ext cx="4794250" cy="3595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1986" name="Rectangle 3"/>
          <p:cNvSpPr>
            <a:spLocks noGrp="1"/>
          </p:cNvSpPr>
          <p:nvPr>
            <p:ph type="body" idx="1"/>
          </p:nvPr>
        </p:nvSpPr>
        <p:spPr>
          <a:noFill/>
        </p:spPr>
        <p:txBody>
          <a:bodyPr/>
          <a:lstStyle/>
          <a:p>
            <a:endParaRPr lang="en-US">
              <a:latin typeface="Calibri"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Rot="1" noChangeAspect="1" noTextEdit="1"/>
          </p:cNvSpPr>
          <p:nvPr>
            <p:ph type="sldImg"/>
          </p:nvPr>
        </p:nvSpPr>
        <p:spPr bwMode="auto">
          <a:xfrm>
            <a:off x="995363" y="179388"/>
            <a:ext cx="4794250" cy="3595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4034" name="Rectangle 3"/>
          <p:cNvSpPr>
            <a:spLocks noGrp="1"/>
          </p:cNvSpPr>
          <p:nvPr>
            <p:ph type="body" idx="1"/>
          </p:nvPr>
        </p:nvSpPr>
        <p:spPr>
          <a:noFill/>
        </p:spPr>
        <p:txBody>
          <a:bodyPr/>
          <a:lstStyle/>
          <a:p>
            <a:endParaRPr lang="en-US">
              <a:latin typeface="Calibri"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Rot="1" noChangeAspect="1" noTextEdit="1"/>
          </p:cNvSpPr>
          <p:nvPr>
            <p:ph type="sldImg"/>
          </p:nvPr>
        </p:nvSpPr>
        <p:spPr bwMode="auto">
          <a:xfrm>
            <a:off x="995363" y="179388"/>
            <a:ext cx="4794250" cy="3595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6082" name="Rectangle 3"/>
          <p:cNvSpPr>
            <a:spLocks noGrp="1"/>
          </p:cNvSpPr>
          <p:nvPr>
            <p:ph type="body" idx="1"/>
          </p:nvPr>
        </p:nvSpPr>
        <p:spPr>
          <a:noFill/>
        </p:spPr>
        <p:txBody>
          <a:bodyPr/>
          <a:lstStyle/>
          <a:p>
            <a:endParaRPr lang="en-US" dirty="0">
              <a:latin typeface="Calibri"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Rot="1" noChangeAspect="1" noTextEdit="1"/>
          </p:cNvSpPr>
          <p:nvPr>
            <p:ph type="sldImg"/>
          </p:nvPr>
        </p:nvSpPr>
        <p:spPr bwMode="auto">
          <a:xfrm>
            <a:off x="995363" y="179388"/>
            <a:ext cx="4794250" cy="3595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8130" name="Rectangle 3"/>
          <p:cNvSpPr>
            <a:spLocks noGrp="1"/>
          </p:cNvSpPr>
          <p:nvPr>
            <p:ph type="body" idx="1"/>
          </p:nvPr>
        </p:nvSpPr>
        <p:spPr>
          <a:noFill/>
        </p:spPr>
        <p:txBody>
          <a:bodyPr/>
          <a:lstStyle/>
          <a:p>
            <a:endParaRPr lang="en-US">
              <a:latin typeface="Calibri"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pPr>
              <a:lnSpc>
                <a:spcPct val="150000"/>
              </a:lnSpc>
            </a:pPr>
            <a:r>
              <a:rPr lang="en-US" sz="1200" dirty="0"/>
              <a:t>These are not laws, but principles</a:t>
            </a:r>
          </a:p>
          <a:p>
            <a:pPr>
              <a:lnSpc>
                <a:spcPct val="150000"/>
              </a:lnSpc>
            </a:pPr>
            <a:r>
              <a:rPr lang="en-US" sz="1200" dirty="0"/>
              <a:t>School of science, </a:t>
            </a:r>
          </a:p>
          <a:p>
            <a:pPr>
              <a:lnSpc>
                <a:spcPct val="150000"/>
              </a:lnSpc>
            </a:pPr>
            <a:r>
              <a:rPr lang="en-US" sz="1200" dirty="0"/>
              <a:t>the thinkers, </a:t>
            </a:r>
          </a:p>
          <a:p>
            <a:pPr>
              <a:lnSpc>
                <a:spcPct val="150000"/>
              </a:lnSpc>
            </a:pPr>
            <a:r>
              <a:rPr lang="en-US" sz="1200" dirty="0"/>
              <a:t>the techniques, AI</a:t>
            </a:r>
          </a:p>
          <a:p>
            <a:pPr>
              <a:lnSpc>
                <a:spcPct val="150000"/>
              </a:lnSpc>
            </a:pPr>
            <a:r>
              <a:rPr lang="en-US" sz="1200" dirty="0"/>
              <a:t>the tools, </a:t>
            </a:r>
            <a:r>
              <a:rPr lang="en-US" sz="1200" dirty="0" err="1"/>
              <a:t>Kotter</a:t>
            </a:r>
            <a:endParaRPr lang="en-US" sz="1200" dirty="0"/>
          </a:p>
        </p:txBody>
      </p:sp>
      <p:sp>
        <p:nvSpPr>
          <p:cNvPr id="4" name="Slide Number Placeholder 3"/>
          <p:cNvSpPr>
            <a:spLocks noGrp="1"/>
          </p:cNvSpPr>
          <p:nvPr>
            <p:ph type="sldNum" sz="quarter" idx="10"/>
          </p:nvPr>
        </p:nvSpPr>
        <p:spPr/>
        <p:txBody>
          <a:bodyPr/>
          <a:lstStyle/>
          <a:p>
            <a:fld id="{570A6739-2CEA-3E4C-B1F8-E2E707842DF2}" type="slidenum">
              <a:rPr lang="en-US" smtClean="0"/>
              <a:pPr/>
              <a:t>5</a:t>
            </a:fld>
            <a:endParaRPr lang="en-US"/>
          </a:p>
        </p:txBody>
      </p:sp>
    </p:spTree>
    <p:extLst>
      <p:ext uri="{BB962C8B-B14F-4D97-AF65-F5344CB8AC3E}">
        <p14:creationId xmlns:p14="http://schemas.microsoft.com/office/powerpoint/2010/main" val="32739845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Rot="1" noChangeAspect="1" noTextEdit="1"/>
          </p:cNvSpPr>
          <p:nvPr>
            <p:ph type="sldImg"/>
          </p:nvPr>
        </p:nvSpPr>
        <p:spPr bwMode="auto">
          <a:xfrm>
            <a:off x="995363" y="179388"/>
            <a:ext cx="4794250" cy="3595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0178" name="Rectangle 3"/>
          <p:cNvSpPr>
            <a:spLocks noGrp="1"/>
          </p:cNvSpPr>
          <p:nvPr>
            <p:ph type="body" idx="1"/>
          </p:nvPr>
        </p:nvSpPr>
        <p:spPr>
          <a:noFill/>
        </p:spPr>
        <p:txBody>
          <a:bodyPr/>
          <a:lstStyle/>
          <a:p>
            <a:endParaRPr lang="en-US">
              <a:latin typeface="Calibri"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Rot="1" noChangeAspect="1" noTextEdit="1"/>
          </p:cNvSpPr>
          <p:nvPr>
            <p:ph type="sldImg"/>
          </p:nvPr>
        </p:nvSpPr>
        <p:spPr bwMode="auto">
          <a:xfrm>
            <a:off x="995363" y="179388"/>
            <a:ext cx="4794250" cy="3595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2226" name="Rectangle 3"/>
          <p:cNvSpPr>
            <a:spLocks noGrp="1"/>
          </p:cNvSpPr>
          <p:nvPr>
            <p:ph type="body" idx="1"/>
          </p:nvPr>
        </p:nvSpPr>
        <p:spPr>
          <a:noFill/>
        </p:spPr>
        <p:txBody>
          <a:bodyPr/>
          <a:lstStyle/>
          <a:p>
            <a:endParaRPr lang="en-US">
              <a:latin typeface="Calibri"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Rot="1" noChangeAspect="1" noTextEdit="1"/>
          </p:cNvSpPr>
          <p:nvPr>
            <p:ph type="sldImg"/>
          </p:nvPr>
        </p:nvSpPr>
        <p:spPr bwMode="auto">
          <a:xfrm>
            <a:off x="995363" y="179388"/>
            <a:ext cx="4794250" cy="3595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4274" name="Rectangle 3"/>
          <p:cNvSpPr>
            <a:spLocks noGrp="1"/>
          </p:cNvSpPr>
          <p:nvPr>
            <p:ph type="body" idx="1"/>
          </p:nvPr>
        </p:nvSpPr>
        <p:spPr>
          <a:noFill/>
        </p:spPr>
        <p:txBody>
          <a:bodyPr/>
          <a:lstStyle/>
          <a:p>
            <a:endParaRPr lang="en-US">
              <a:latin typeface="Calibri"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r>
              <a:rPr lang="en-US" dirty="0" smtClean="0"/>
              <a:t>Buy-in – commitment, understanding, and ownership</a:t>
            </a:r>
            <a:endParaRPr lang="en-US" dirty="0"/>
          </a:p>
        </p:txBody>
      </p:sp>
      <p:sp>
        <p:nvSpPr>
          <p:cNvPr id="4" name="Slide Number Placeholder 3"/>
          <p:cNvSpPr>
            <a:spLocks noGrp="1"/>
          </p:cNvSpPr>
          <p:nvPr>
            <p:ph type="sldNum" sz="quarter" idx="10"/>
          </p:nvPr>
        </p:nvSpPr>
        <p:spPr/>
        <p:txBody>
          <a:bodyPr/>
          <a:lstStyle/>
          <a:p>
            <a:fld id="{570A6739-2CEA-3E4C-B1F8-E2E707842DF2}" type="slidenum">
              <a:rPr lang="en-US" smtClean="0"/>
              <a:pPr/>
              <a:t>6</a:t>
            </a:fld>
            <a:endParaRPr lang="en-US"/>
          </a:p>
        </p:txBody>
      </p:sp>
    </p:spTree>
    <p:extLst>
      <p:ext uri="{BB962C8B-B14F-4D97-AF65-F5344CB8AC3E}">
        <p14:creationId xmlns:p14="http://schemas.microsoft.com/office/powerpoint/2010/main" val="893928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70A6739-2CEA-3E4C-B1F8-E2E707842DF2}" type="slidenum">
              <a:rPr lang="en-US" smtClean="0"/>
              <a:pPr/>
              <a:t>7</a:t>
            </a:fld>
            <a:endParaRPr lang="en-US"/>
          </a:p>
        </p:txBody>
      </p:sp>
    </p:spTree>
    <p:extLst>
      <p:ext uri="{BB962C8B-B14F-4D97-AF65-F5344CB8AC3E}">
        <p14:creationId xmlns:p14="http://schemas.microsoft.com/office/powerpoint/2010/main" val="692681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p:cNvSpPr>
          <p:nvPr>
            <p:ph type="sldImg"/>
          </p:nvPr>
        </p:nvSpPr>
        <p:spPr>
          <a:xfrm>
            <a:off x="995363" y="179388"/>
            <a:ext cx="4794250" cy="3595687"/>
          </a:xfrm>
          <a:ln/>
        </p:spPr>
      </p:sp>
      <p:sp>
        <p:nvSpPr>
          <p:cNvPr id="3" name="Notes Placeholder 2"/>
          <p:cNvSpPr>
            <a:spLocks noGrp="1"/>
          </p:cNvSpPr>
          <p:nvPr>
            <p:ph type="body" idx="1"/>
          </p:nvPr>
        </p:nvSpPr>
        <p:spPr/>
        <p:txBody>
          <a:bodyPr>
            <a:normAutofit/>
          </a:bodyPr>
          <a:lstStyle/>
          <a:p>
            <a:pPr>
              <a:spcBef>
                <a:spcPct val="0"/>
              </a:spcBef>
            </a:pPr>
            <a:r>
              <a:rPr lang="en-US" sz="1200" dirty="0">
                <a:latin typeface="Palatino" charset="0"/>
                <a:ea typeface="ＭＳ Ｐゴシック" charset="0"/>
                <a:cs typeface="Times New Roman" charset="0"/>
              </a:rPr>
              <a:t>Process versus promise	process you manage or engagement you enable</a:t>
            </a:r>
          </a:p>
          <a:p>
            <a:pPr>
              <a:spcBef>
                <a:spcPct val="0"/>
              </a:spcBef>
            </a:pPr>
            <a:endParaRPr lang="en-US" sz="1200" dirty="0">
              <a:latin typeface="Palatino" charset="0"/>
              <a:ea typeface="ＭＳ Ｐゴシック" charset="0"/>
              <a:cs typeface="Times New Roman" charset="0"/>
            </a:endParaRPr>
          </a:p>
          <a:p>
            <a:pPr>
              <a:spcBef>
                <a:spcPct val="0"/>
              </a:spcBef>
            </a:pPr>
            <a:r>
              <a:rPr lang="en-US" sz="1200" dirty="0">
                <a:latin typeface="Palatino" charset="0"/>
                <a:ea typeface="ＭＳ Ｐゴシック" charset="0"/>
                <a:cs typeface="Times New Roman" charset="0"/>
              </a:rPr>
              <a:t>There are many reasons why communication is important for the change effort, a few of these include:</a:t>
            </a:r>
            <a:endParaRPr lang="en-US" sz="1200" dirty="0">
              <a:latin typeface="Times New Roman" charset="0"/>
              <a:ea typeface="ＭＳ Ｐゴシック" charset="0"/>
              <a:cs typeface="Times New Roman" charset="0"/>
            </a:endParaRPr>
          </a:p>
          <a:p>
            <a:pPr marL="631367" lvl="1" indent="-172192">
              <a:lnSpc>
                <a:spcPct val="150000"/>
              </a:lnSpc>
              <a:spcBef>
                <a:spcPct val="0"/>
              </a:spcBef>
              <a:buFont typeface="Arial"/>
              <a:buChar char="•"/>
            </a:pPr>
            <a:r>
              <a:rPr lang="en-US" sz="1200" dirty="0">
                <a:latin typeface="Palatino" charset="0"/>
                <a:ea typeface="ＭＳ Ｐゴシック" charset="0"/>
                <a:cs typeface="Times New Roman" charset="0"/>
              </a:rPr>
              <a:t>People need information to make change happen.</a:t>
            </a:r>
            <a:endParaRPr lang="en-US" sz="1200" dirty="0">
              <a:latin typeface="Times New Roman" charset="0"/>
              <a:ea typeface="ＭＳ Ｐゴシック" charset="0"/>
              <a:cs typeface="Times New Roman" charset="0"/>
            </a:endParaRPr>
          </a:p>
          <a:p>
            <a:pPr marL="631367" lvl="1" indent="-172192">
              <a:lnSpc>
                <a:spcPct val="150000"/>
              </a:lnSpc>
              <a:spcBef>
                <a:spcPct val="0"/>
              </a:spcBef>
              <a:buFont typeface="Arial"/>
              <a:buChar char="•"/>
            </a:pPr>
            <a:r>
              <a:rPr lang="en-US" sz="1200" dirty="0">
                <a:latin typeface="Palatino" charset="0"/>
                <a:ea typeface="ＭＳ Ｐゴシック" charset="0"/>
                <a:cs typeface="Times New Roman" charset="0"/>
              </a:rPr>
              <a:t>Without good information, people make it up.</a:t>
            </a:r>
            <a:endParaRPr lang="en-US" sz="1200" dirty="0">
              <a:latin typeface="Times New Roman" charset="0"/>
              <a:ea typeface="ＭＳ Ｐゴシック" charset="0"/>
              <a:cs typeface="Times New Roman" charset="0"/>
            </a:endParaRPr>
          </a:p>
          <a:p>
            <a:pPr marL="631367" lvl="1" indent="-172192">
              <a:lnSpc>
                <a:spcPct val="150000"/>
              </a:lnSpc>
              <a:spcBef>
                <a:spcPct val="0"/>
              </a:spcBef>
              <a:buFont typeface="Arial"/>
              <a:buChar char="•"/>
            </a:pPr>
            <a:r>
              <a:rPr lang="en-US" sz="1200" dirty="0">
                <a:latin typeface="Palatino" charset="0"/>
                <a:ea typeface="ＭＳ Ｐゴシック" charset="0"/>
                <a:cs typeface="Times New Roman" charset="0"/>
              </a:rPr>
              <a:t>Lack of information breeds uncertainty…and anxiety.</a:t>
            </a:r>
            <a:endParaRPr lang="en-US" sz="1200" dirty="0">
              <a:latin typeface="Times New Roman" charset="0"/>
              <a:ea typeface="ＭＳ Ｐゴシック" charset="0"/>
              <a:cs typeface="Times New Roman" charset="0"/>
            </a:endParaRPr>
          </a:p>
          <a:p>
            <a:pPr marL="631367" lvl="1" indent="-172192">
              <a:lnSpc>
                <a:spcPct val="150000"/>
              </a:lnSpc>
              <a:spcBef>
                <a:spcPct val="0"/>
              </a:spcBef>
              <a:buFont typeface="Arial"/>
              <a:buChar char="•"/>
            </a:pPr>
            <a:r>
              <a:rPr lang="en-US" sz="1200" dirty="0">
                <a:latin typeface="Palatino" charset="0"/>
                <a:ea typeface="ＭＳ Ｐゴシック" charset="0"/>
                <a:cs typeface="Times New Roman" charset="0"/>
              </a:rPr>
              <a:t>Anxiety interferes with focus and productivity.</a:t>
            </a:r>
            <a:endParaRPr lang="en-US" sz="1200" dirty="0">
              <a:latin typeface="Times New Roman" charset="0"/>
              <a:ea typeface="ＭＳ Ｐゴシック" charset="0"/>
              <a:cs typeface="Times New Roman" charset="0"/>
            </a:endParaRPr>
          </a:p>
          <a:p>
            <a:pPr marL="631367" lvl="1" indent="-172192">
              <a:lnSpc>
                <a:spcPct val="150000"/>
              </a:lnSpc>
              <a:spcBef>
                <a:spcPct val="0"/>
              </a:spcBef>
              <a:buFont typeface="Arial"/>
              <a:buChar char="•"/>
            </a:pPr>
            <a:r>
              <a:rPr lang="en-US" sz="1200" dirty="0">
                <a:latin typeface="Palatino" charset="0"/>
                <a:ea typeface="ＭＳ Ｐゴシック" charset="0"/>
                <a:cs typeface="Times New Roman" charset="0"/>
              </a:rPr>
              <a:t>People assume their managers </a:t>
            </a:r>
            <a:r>
              <a:rPr lang="ja-JP" altLang="en-US" sz="1200" dirty="0">
                <a:latin typeface="Palatino" charset="0"/>
                <a:ea typeface="ＭＳ Ｐゴシック" charset="0"/>
                <a:cs typeface="Times New Roman" charset="0"/>
              </a:rPr>
              <a:t>“</a:t>
            </a:r>
            <a:r>
              <a:rPr lang="en-US" sz="1200" dirty="0">
                <a:latin typeface="Palatino" charset="0"/>
                <a:ea typeface="ＭＳ Ｐゴシック" charset="0"/>
                <a:cs typeface="Times New Roman" charset="0"/>
              </a:rPr>
              <a:t>know</a:t>
            </a:r>
            <a:r>
              <a:rPr lang="ja-JP" altLang="en-US" sz="1200" dirty="0">
                <a:latin typeface="Palatino" charset="0"/>
                <a:ea typeface="ＭＳ Ｐゴシック" charset="0"/>
                <a:cs typeface="Times New Roman" charset="0"/>
              </a:rPr>
              <a:t>”</a:t>
            </a:r>
            <a:r>
              <a:rPr lang="en-US" sz="1200" dirty="0">
                <a:latin typeface="Palatino" charset="0"/>
                <a:ea typeface="ＭＳ Ｐゴシック" charset="0"/>
                <a:cs typeface="Times New Roman" charset="0"/>
              </a:rPr>
              <a:t>.</a:t>
            </a:r>
            <a:endParaRPr lang="en-US" sz="1200" dirty="0">
              <a:latin typeface="Times New Roman" charset="0"/>
              <a:ea typeface="ＭＳ Ｐゴシック" charset="0"/>
              <a:cs typeface="Times New Roman" charset="0"/>
            </a:endParaRPr>
          </a:p>
          <a:p>
            <a:pPr marL="631367" lvl="1" indent="-172192">
              <a:lnSpc>
                <a:spcPct val="150000"/>
              </a:lnSpc>
              <a:spcBef>
                <a:spcPct val="0"/>
              </a:spcBef>
              <a:buFont typeface="Arial"/>
              <a:buChar char="•"/>
            </a:pPr>
            <a:r>
              <a:rPr lang="en-US" sz="1200" dirty="0">
                <a:latin typeface="Palatino" charset="0"/>
                <a:ea typeface="ＭＳ Ｐゴシック" charset="0"/>
                <a:cs typeface="Times New Roman" charset="0"/>
              </a:rPr>
              <a:t>Information-sharing gives people a sense of belonging.</a:t>
            </a:r>
            <a:endParaRPr lang="en-US" sz="1200" dirty="0">
              <a:latin typeface="Times New Roman" charset="0"/>
              <a:ea typeface="ＭＳ Ｐゴシック" charset="0"/>
              <a:cs typeface="Times New Roman" charset="0"/>
            </a:endParaRPr>
          </a:p>
          <a:p>
            <a:pPr marL="631367" lvl="1" indent="-172192">
              <a:lnSpc>
                <a:spcPct val="150000"/>
              </a:lnSpc>
              <a:spcBef>
                <a:spcPct val="0"/>
              </a:spcBef>
              <a:buFont typeface="Arial"/>
              <a:buChar char="•"/>
            </a:pPr>
            <a:r>
              <a:rPr lang="en-US" sz="1200" dirty="0">
                <a:latin typeface="Palatino" charset="0"/>
                <a:ea typeface="ＭＳ Ｐゴシック" charset="0"/>
                <a:cs typeface="Times New Roman" charset="0"/>
              </a:rPr>
              <a:t>People work harder for organizations they feel a part of.</a:t>
            </a:r>
            <a:endParaRPr lang="en-US" sz="1200" dirty="0">
              <a:latin typeface="Times New Roman" charset="0"/>
              <a:ea typeface="ＭＳ Ｐゴシック" charset="0"/>
              <a:cs typeface="Times New Roman" charset="0"/>
            </a:endParaRPr>
          </a:p>
          <a:p>
            <a:pPr marL="631367" lvl="1" indent="-172192">
              <a:lnSpc>
                <a:spcPct val="150000"/>
              </a:lnSpc>
              <a:spcBef>
                <a:spcPct val="0"/>
              </a:spcBef>
              <a:buFont typeface="Arial"/>
              <a:buChar char="•"/>
            </a:pPr>
            <a:r>
              <a:rPr lang="en-US" sz="1200" dirty="0">
                <a:latin typeface="Palatino" charset="0"/>
                <a:ea typeface="ＭＳ Ｐゴシック" charset="0"/>
                <a:cs typeface="Times New Roman" charset="0"/>
              </a:rPr>
              <a:t>Communication stimulates new ways of thinking.</a:t>
            </a:r>
            <a:endParaRPr lang="en-US" sz="1200" dirty="0">
              <a:latin typeface="Times New Roman" charset="0"/>
              <a:ea typeface="ＭＳ Ｐゴシック" charset="0"/>
              <a:cs typeface="Times New Roman" charset="0"/>
            </a:endParaRPr>
          </a:p>
          <a:p>
            <a:pPr marL="631367" lvl="1" indent="-172192">
              <a:lnSpc>
                <a:spcPct val="150000"/>
              </a:lnSpc>
              <a:spcBef>
                <a:spcPct val="0"/>
              </a:spcBef>
              <a:buFont typeface="Arial"/>
              <a:buChar char="•"/>
            </a:pPr>
            <a:r>
              <a:rPr lang="en-US" sz="1200" dirty="0">
                <a:latin typeface="Palatino" charset="0"/>
                <a:ea typeface="ＭＳ Ｐゴシック" charset="0"/>
                <a:cs typeface="Times New Roman" charset="0"/>
              </a:rPr>
              <a:t>Honest, timely communication enhances credibility.</a:t>
            </a:r>
            <a:endParaRPr lang="en-US" sz="1200" dirty="0">
              <a:latin typeface="Times New Roman" charset="0"/>
              <a:ea typeface="ＭＳ Ｐゴシック" charset="0"/>
              <a:cs typeface="Times New Roman" charset="0"/>
            </a:endParaRPr>
          </a:p>
          <a:p>
            <a:pPr marL="631367" lvl="1" indent="-172192">
              <a:lnSpc>
                <a:spcPct val="150000"/>
              </a:lnSpc>
              <a:spcBef>
                <a:spcPct val="0"/>
              </a:spcBef>
              <a:buFont typeface="Arial"/>
              <a:buChar char="•"/>
            </a:pPr>
            <a:r>
              <a:rPr lang="en-US" sz="1200" dirty="0">
                <a:latin typeface="Palatino" charset="0"/>
                <a:ea typeface="ＭＳ Ｐゴシック" charset="0"/>
                <a:cs typeface="Times New Roman" charset="0"/>
              </a:rPr>
              <a:t>With good communication, people will rely on the company (vs. the grapevine or the press) for accurate, up-to-date information.</a:t>
            </a:r>
            <a:endParaRPr lang="en-US" sz="1200" dirty="0">
              <a:latin typeface="Times New Roman" charset="0"/>
              <a:ea typeface="ＭＳ Ｐゴシック" charset="0"/>
              <a:cs typeface="Times New Roman" charset="0"/>
            </a:endParaRPr>
          </a:p>
        </p:txBody>
      </p:sp>
      <p:sp>
        <p:nvSpPr>
          <p:cNvPr id="747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38095663" indent="-37636486"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9177" eaLnBrk="0" fontAlgn="base" hangingPunct="0">
              <a:spcBef>
                <a:spcPct val="0"/>
              </a:spcBef>
              <a:spcAft>
                <a:spcPct val="0"/>
              </a:spcAft>
              <a:defRPr sz="2400">
                <a:solidFill>
                  <a:schemeClr val="tx1"/>
                </a:solidFill>
                <a:latin typeface="Times New Roman" charset="0"/>
                <a:ea typeface="ＭＳ Ｐゴシック" charset="0"/>
              </a:defRPr>
            </a:lvl6pPr>
            <a:lvl7pPr marL="918353" eaLnBrk="0" fontAlgn="base" hangingPunct="0">
              <a:spcBef>
                <a:spcPct val="0"/>
              </a:spcBef>
              <a:spcAft>
                <a:spcPct val="0"/>
              </a:spcAft>
              <a:defRPr sz="2400">
                <a:solidFill>
                  <a:schemeClr val="tx1"/>
                </a:solidFill>
                <a:latin typeface="Times New Roman" charset="0"/>
                <a:ea typeface="ＭＳ Ｐゴシック" charset="0"/>
              </a:defRPr>
            </a:lvl7pPr>
            <a:lvl8pPr marL="1377527" eaLnBrk="0" fontAlgn="base" hangingPunct="0">
              <a:spcBef>
                <a:spcPct val="0"/>
              </a:spcBef>
              <a:spcAft>
                <a:spcPct val="0"/>
              </a:spcAft>
              <a:defRPr sz="2400">
                <a:solidFill>
                  <a:schemeClr val="tx1"/>
                </a:solidFill>
                <a:latin typeface="Times New Roman" charset="0"/>
                <a:ea typeface="ＭＳ Ｐゴシック" charset="0"/>
              </a:defRPr>
            </a:lvl8pPr>
            <a:lvl9pPr marL="1836703" eaLnBrk="0" fontAlgn="base" hangingPunct="0">
              <a:spcBef>
                <a:spcPct val="0"/>
              </a:spcBef>
              <a:spcAft>
                <a:spcPct val="0"/>
              </a:spcAft>
              <a:defRPr sz="2400">
                <a:solidFill>
                  <a:schemeClr val="tx1"/>
                </a:solidFill>
                <a:latin typeface="Times New Roman" charset="0"/>
                <a:ea typeface="ＭＳ Ｐゴシック" charset="0"/>
              </a:defRPr>
            </a:lvl9pPr>
          </a:lstStyle>
          <a:p>
            <a:fld id="{760FF870-6D6B-3840-AE07-7E6F958BC735}" type="slidenum">
              <a:rPr lang="en-US" sz="1200">
                <a:latin typeface="Times" charset="0"/>
              </a:rPr>
              <a:pPr/>
              <a:t>8</a:t>
            </a:fld>
            <a:endParaRPr lang="en-US" sz="1200" dirty="0">
              <a:latin typeface="Times"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179388"/>
            <a:ext cx="4794250" cy="359568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70A6739-2CEA-3E4C-B1F8-E2E707842DF2}" type="slidenum">
              <a:rPr lang="en-US" smtClean="0"/>
              <a:pPr/>
              <a:t>9</a:t>
            </a:fld>
            <a:endParaRPr lang="en-US"/>
          </a:p>
        </p:txBody>
      </p:sp>
    </p:spTree>
    <p:extLst>
      <p:ext uri="{BB962C8B-B14F-4D97-AF65-F5344CB8AC3E}">
        <p14:creationId xmlns:p14="http://schemas.microsoft.com/office/powerpoint/2010/main" val="2380689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hyperlink" Target="http://www.hubspot.com/" TargetMode="External"/><Relationship Id="rId6" Type="http://schemas.openxmlformats.org/officeDocument/2006/relationships/image" Target="../media/image4.png"/><Relationship Id="rId1" Type="http://schemas.openxmlformats.org/officeDocument/2006/relationships/slideMaster" Target="../slideMasters/slideMaster2.xml"/><Relationship Id="rId2" Type="http://schemas.openxmlformats.org/officeDocument/2006/relationships/hyperlink" Target="http://www.marketingcharts.com/" TargetMode="Externa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hyperlink" Target="http://www.hubspot.com/" TargetMode="External"/><Relationship Id="rId6" Type="http://schemas.openxmlformats.org/officeDocument/2006/relationships/image" Target="../media/image4.png"/><Relationship Id="rId1" Type="http://schemas.openxmlformats.org/officeDocument/2006/relationships/slideMaster" Target="../slideMasters/slideMaster2.xml"/><Relationship Id="rId2" Type="http://schemas.openxmlformats.org/officeDocument/2006/relationships/hyperlink" Target="http://www.marketingcharts.com/" TargetMode="Externa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www.hubspot.com/" TargetMode="External"/><Relationship Id="rId3"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hyperlink" Target="http://www.hubspot.com/" TargetMode="External"/><Relationship Id="rId6" Type="http://schemas.openxmlformats.org/officeDocument/2006/relationships/image" Target="../media/image4.png"/><Relationship Id="rId1" Type="http://schemas.openxmlformats.org/officeDocument/2006/relationships/slideMaster" Target="../slideMasters/slideMaster2.xml"/><Relationship Id="rId2" Type="http://schemas.openxmlformats.org/officeDocument/2006/relationships/hyperlink" Target="http://www.marketingcharts.com/"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Rectangle 7"/>
          <p:cNvSpPr/>
          <p:nvPr userDrawn="1"/>
        </p:nvSpPr>
        <p:spPr bwMode="auto">
          <a:xfrm>
            <a:off x="3313113" y="6356944"/>
            <a:ext cx="5842000" cy="382587"/>
          </a:xfrm>
          <a:prstGeom prst="rect">
            <a:avLst/>
          </a:prstGeom>
          <a:gradFill flip="none" rotWithShape="1">
            <a:gsLst>
              <a:gs pos="31000">
                <a:schemeClr val="tx2">
                  <a:lumMod val="60000"/>
                  <a:lumOff val="40000"/>
                </a:schemeClr>
              </a:gs>
              <a:gs pos="75000">
                <a:schemeClr val="bg1"/>
              </a:gs>
            </a:gsLst>
            <a:lin ang="11160000" scaled="0"/>
            <a:tileRect/>
          </a:gra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2236245" y="685800"/>
            <a:ext cx="6696364" cy="5726545"/>
          </a:xfrm>
          <a:prstGeom prst="rect">
            <a:avLst/>
          </a:prstGeom>
        </p:spPr>
        <p:txBody>
          <a:bodyPr/>
          <a:lstStyle>
            <a:lvl1pPr marL="0" indent="0">
              <a:buFont typeface="Arial"/>
              <a:buNone/>
              <a:defRPr>
                <a:latin typeface="Georgia"/>
                <a:cs typeface="Georgia"/>
              </a:defRPr>
            </a:lvl1pPr>
            <a:lvl2pPr marL="457200" indent="0">
              <a:buFont typeface="Lucida Grande"/>
              <a:buNone/>
              <a:defRPr/>
            </a:lvl2pPr>
            <a:lvl3pPr marL="914400" indent="0">
              <a:buFont typeface="Lucida Grande"/>
              <a:buNone/>
              <a:defRPr/>
            </a:lvl3pPr>
            <a:lvl4pPr marL="1371600" indent="0">
              <a:buFont typeface="Lucida Grande"/>
              <a:buNone/>
              <a:defRPr/>
            </a:lvl4pPr>
            <a:lvl5pPr marL="1828800" indent="0">
              <a:buFont typeface="Lucida Grande"/>
              <a:buNone/>
              <a:defRPr/>
            </a:lvl5pPr>
            <a:lvl6pPr marL="2286000" indent="0">
              <a:buNone/>
              <a:defRPr/>
            </a:lvl6pPr>
          </a:lstStyle>
          <a:p>
            <a:pPr lvl="0"/>
            <a:r>
              <a:rPr lang="en-US" dirty="0" smtClean="0"/>
              <a:t>Click to edit Master text styles</a:t>
            </a:r>
          </a:p>
        </p:txBody>
      </p:sp>
      <p:sp>
        <p:nvSpPr>
          <p:cNvPr id="7" name="Slide Number Placeholder 6"/>
          <p:cNvSpPr>
            <a:spLocks noGrp="1"/>
          </p:cNvSpPr>
          <p:nvPr>
            <p:ph type="sldNum" sz="quarter" idx="10"/>
          </p:nvPr>
        </p:nvSpPr>
        <p:spPr/>
        <p:txBody>
          <a:bodyPr/>
          <a:lstStyle>
            <a:lvl1pPr>
              <a:defRPr>
                <a:solidFill>
                  <a:srgbClr val="FFFFFF"/>
                </a:solidFill>
                <a:latin typeface="Georgia"/>
                <a:cs typeface="Georgia"/>
              </a:defRPr>
            </a:lvl1pPr>
          </a:lstStyle>
          <a:p>
            <a:fld id="{E5AB99D7-B173-BB49-BCCE-F0FBED44CA43}" type="slidenum">
              <a:rPr lang="en-US" smtClean="0"/>
              <a:pPr/>
              <a:t>‹#›</a:t>
            </a:fld>
            <a:endParaRPr lang="en-US" dirty="0"/>
          </a:p>
        </p:txBody>
      </p:sp>
      <p:sp>
        <p:nvSpPr>
          <p:cNvPr id="11" name="Title 10"/>
          <p:cNvSpPr>
            <a:spLocks noGrp="1"/>
          </p:cNvSpPr>
          <p:nvPr>
            <p:ph type="title"/>
          </p:nvPr>
        </p:nvSpPr>
        <p:spPr>
          <a:xfrm>
            <a:off x="2236245" y="274638"/>
            <a:ext cx="6696364" cy="334962"/>
          </a:xfrm>
          <a:prstGeom prst="rect">
            <a:avLst/>
          </a:prstGeom>
        </p:spPr>
        <p:txBody>
          <a:bodyPr vert="horz" anchor="t"/>
          <a:lstStyle>
            <a:lvl1pPr algn="l">
              <a:defRPr sz="1800" b="1">
                <a:latin typeface="Georgia"/>
                <a:cs typeface="Georgia"/>
              </a:defRPr>
            </a:lvl1pPr>
          </a:lstStyle>
          <a:p>
            <a:r>
              <a:rPr lang="en-US" dirty="0" smtClean="0"/>
              <a:t>Click to edit Master title style</a:t>
            </a:r>
            <a:endParaRPr lang="en-US" dirty="0"/>
          </a:p>
        </p:txBody>
      </p:sp>
      <p:sp>
        <p:nvSpPr>
          <p:cNvPr id="13" name="Text Placeholder 12"/>
          <p:cNvSpPr>
            <a:spLocks noGrp="1"/>
          </p:cNvSpPr>
          <p:nvPr>
            <p:ph type="body" sz="quarter" idx="12" hasCustomPrompt="1"/>
          </p:nvPr>
        </p:nvSpPr>
        <p:spPr>
          <a:xfrm>
            <a:off x="152400" y="280518"/>
            <a:ext cx="1909191" cy="3038691"/>
          </a:xfrm>
          <a:prstGeom prst="rect">
            <a:avLst/>
          </a:prstGeom>
          <a:solidFill>
            <a:schemeClr val="bg1"/>
          </a:solidFill>
          <a:ln>
            <a:solidFill>
              <a:schemeClr val="tx2">
                <a:alpha val="38000"/>
              </a:schemeClr>
            </a:solidFill>
          </a:ln>
          <a:effectLst>
            <a:outerShdw blurRad="50800" dist="38100" dir="7740000" algn="tl" rotWithShape="0">
              <a:schemeClr val="tx2">
                <a:alpha val="43000"/>
              </a:schemeClr>
            </a:outerShdw>
          </a:effectLst>
        </p:spPr>
        <p:txBody>
          <a:bodyPr vert="horz" lIns="91440" tIns="45720" rIns="91440" bIns="45720" rtlCol="0" anchor="t" anchorCtr="0">
            <a:normAutofit/>
          </a:bodyPr>
          <a:lstStyle>
            <a:lvl1pPr>
              <a:buFont typeface="+mj-lt"/>
              <a:buAutoNum type="arabicPeriod"/>
              <a:defRPr lang="en-US" sz="1600" baseline="0" smtClean="0">
                <a:latin typeface="Georgia"/>
                <a:ea typeface="ヒラギノ明朝 Pro W6"/>
                <a:cs typeface="Georgia"/>
              </a:defRPr>
            </a:lvl1pPr>
            <a:lvl2pPr>
              <a:defRPr lang="en-US" sz="1200" smtClean="0"/>
            </a:lvl2pPr>
            <a:lvl3pPr>
              <a:defRPr lang="en-US" sz="1200" smtClean="0"/>
            </a:lvl3pPr>
            <a:lvl4pPr>
              <a:defRPr lang="en-US" smtClean="0"/>
            </a:lvl4pPr>
            <a:lvl5pPr>
              <a:defRPr lang="en-US"/>
            </a:lvl5pPr>
          </a:lstStyle>
          <a:p>
            <a:pPr marL="57150" lvl="0">
              <a:buFont typeface="+mj-ea"/>
              <a:buAutoNum type="circleNumDbPlain"/>
            </a:pPr>
            <a:r>
              <a:rPr lang="en-US" dirty="0" smtClean="0"/>
              <a:t>First level</a:t>
            </a:r>
            <a:endParaRPr lang="en-US" dirty="0"/>
          </a:p>
        </p:txBody>
      </p:sp>
      <p:pic>
        <p:nvPicPr>
          <p:cNvPr id="6" name="Picture 5" descr="Screen Shot 2013-03-16 at 12.07.05 PM.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70463" y="6392249"/>
            <a:ext cx="735953" cy="294381"/>
          </a:xfrm>
          <a:prstGeom prst="rect">
            <a:avLst/>
          </a:prstGeom>
        </p:spPr>
      </p:pic>
    </p:spTree>
    <p:extLst>
      <p:ext uri="{BB962C8B-B14F-4D97-AF65-F5344CB8AC3E}">
        <p14:creationId xmlns:p14="http://schemas.microsoft.com/office/powerpoint/2010/main" val="2161647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right green">
    <p:spTree>
      <p:nvGrpSpPr>
        <p:cNvPr id="1" name=""/>
        <p:cNvGrpSpPr/>
        <p:nvPr/>
      </p:nvGrpSpPr>
      <p:grpSpPr>
        <a:xfrm>
          <a:off x="0" y="0"/>
          <a:ext cx="0" cy="0"/>
          <a:chOff x="0" y="0"/>
          <a:chExt cx="0" cy="0"/>
        </a:xfrm>
      </p:grpSpPr>
      <p:pic>
        <p:nvPicPr>
          <p:cNvPr id="2" name="Picture 8" descr="MC_Words.png">
            <a:hlinkClick r:id="rId2"/>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685800" y="6629400"/>
            <a:ext cx="1428750" cy="1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p:cNvSpPr txBox="1">
            <a:spLocks/>
          </p:cNvSpPr>
          <p:nvPr userDrawn="1"/>
        </p:nvSpPr>
        <p:spPr bwMode="auto">
          <a:xfrm>
            <a:off x="609600" y="6400800"/>
            <a:ext cx="2438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r>
              <a:rPr lang="en-US" sz="1000" b="1" smtClean="0">
                <a:solidFill>
                  <a:prstClr val="black"/>
                </a:solidFill>
                <a:latin typeface="Trebuchet MS" charset="0"/>
              </a:rPr>
              <a:t>The Social Media Data Stacks</a:t>
            </a:r>
          </a:p>
        </p:txBody>
      </p:sp>
      <p:pic>
        <p:nvPicPr>
          <p:cNvPr id="4" name="Picture 8" descr="MC_BlackBarsForQ3_2010.png">
            <a:hlinkClick r:id="rId2"/>
          </p:cNvPr>
          <p:cNvPicPr>
            <a:picLocks/>
          </p:cNvPicPr>
          <p:nvPr userDrawn="1"/>
        </p:nvPicPr>
        <p:blipFill>
          <a:blip r:embed="rId4">
            <a:extLst>
              <a:ext uri="{28A0092B-C50C-407E-A947-70E740481C1C}">
                <a14:useLocalDpi xmlns:a14="http://schemas.microsoft.com/office/drawing/2010/main"/>
              </a:ext>
            </a:extLst>
          </a:blip>
          <a:srcRect/>
          <a:stretch>
            <a:fillRect/>
          </a:stretch>
        </p:blipFill>
        <p:spPr bwMode="auto">
          <a:xfrm>
            <a:off x="381000" y="6457950"/>
            <a:ext cx="24765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userDrawn="1"/>
        </p:nvSpPr>
        <p:spPr>
          <a:xfrm>
            <a:off x="0" y="685800"/>
            <a:ext cx="9144000" cy="533400"/>
          </a:xfrm>
          <a:prstGeom prst="rect">
            <a:avLst/>
          </a:prstGeom>
          <a:solidFill>
            <a:srgbClr val="55B20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sz="1400" dirty="0">
              <a:solidFill>
                <a:prstClr val="black"/>
              </a:solidFill>
              <a:latin typeface="Trebuchet MS"/>
            </a:endParaRPr>
          </a:p>
        </p:txBody>
      </p:sp>
      <p:pic>
        <p:nvPicPr>
          <p:cNvPr id="8" name="Picture 7" descr="hubspot_logo_transparent.png">
            <a:hlinkClick r:id="rId5"/>
          </p:cNvPr>
          <p:cNvPicPr>
            <a:picLocks noChangeAspect="1"/>
          </p:cNvPicPr>
          <p:nvPr userDrawn="1"/>
        </p:nvPicPr>
        <p:blipFill>
          <a:blip r:embed="rId6">
            <a:extLst>
              <a:ext uri="{28A0092B-C50C-407E-A947-70E740481C1C}">
                <a14:useLocalDpi xmlns:a14="http://schemas.microsoft.com/office/drawing/2010/main"/>
              </a:ext>
            </a:extLst>
          </a:blip>
          <a:srcRect/>
          <a:stretch>
            <a:fillRect/>
          </a:stretch>
        </p:blipFill>
        <p:spPr bwMode="auto">
          <a:xfrm>
            <a:off x="4004468" y="6378575"/>
            <a:ext cx="11350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7924778"/>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lum">
    <p:spTree>
      <p:nvGrpSpPr>
        <p:cNvPr id="1" name=""/>
        <p:cNvGrpSpPr/>
        <p:nvPr/>
      </p:nvGrpSpPr>
      <p:grpSpPr>
        <a:xfrm>
          <a:off x="0" y="0"/>
          <a:ext cx="0" cy="0"/>
          <a:chOff x="0" y="0"/>
          <a:chExt cx="0" cy="0"/>
        </a:xfrm>
      </p:grpSpPr>
      <p:sp>
        <p:nvSpPr>
          <p:cNvPr id="2" name="Rectangle 1"/>
          <p:cNvSpPr/>
          <p:nvPr userDrawn="1"/>
        </p:nvSpPr>
        <p:spPr>
          <a:xfrm>
            <a:off x="0" y="685800"/>
            <a:ext cx="9144000" cy="533400"/>
          </a:xfrm>
          <a:prstGeom prst="rect">
            <a:avLst/>
          </a:prstGeom>
          <a:solidFill>
            <a:srgbClr val="BB00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sz="1400" dirty="0">
              <a:solidFill>
                <a:prstClr val="black"/>
              </a:solidFill>
              <a:latin typeface="Trebuchet MS"/>
            </a:endParaRPr>
          </a:p>
        </p:txBody>
      </p:sp>
      <p:pic>
        <p:nvPicPr>
          <p:cNvPr id="4" name="Picture 8" descr="MC_Words.png">
            <a:hlinkClick r:id="rId2"/>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685800" y="6629400"/>
            <a:ext cx="1428750" cy="1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userDrawn="1"/>
        </p:nvSpPr>
        <p:spPr bwMode="auto">
          <a:xfrm>
            <a:off x="609600" y="6400800"/>
            <a:ext cx="2438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r>
              <a:rPr lang="en-US" sz="1000" b="1" smtClean="0">
                <a:solidFill>
                  <a:prstClr val="black"/>
                </a:solidFill>
                <a:latin typeface="Trebuchet MS" charset="0"/>
              </a:rPr>
              <a:t>The Social Media Data Stacks</a:t>
            </a:r>
          </a:p>
        </p:txBody>
      </p:sp>
      <p:pic>
        <p:nvPicPr>
          <p:cNvPr id="6" name="Picture 10" descr="MC_BlackBarsForQ3_2010.png">
            <a:hlinkClick r:id="rId2"/>
          </p:cNvPr>
          <p:cNvPicPr>
            <a:picLocks/>
          </p:cNvPicPr>
          <p:nvPr userDrawn="1"/>
        </p:nvPicPr>
        <p:blipFill>
          <a:blip r:embed="rId4">
            <a:extLst>
              <a:ext uri="{28A0092B-C50C-407E-A947-70E740481C1C}">
                <a14:useLocalDpi xmlns:a14="http://schemas.microsoft.com/office/drawing/2010/main"/>
              </a:ext>
            </a:extLst>
          </a:blip>
          <a:srcRect/>
          <a:stretch>
            <a:fillRect/>
          </a:stretch>
        </p:blipFill>
        <p:spPr bwMode="auto">
          <a:xfrm>
            <a:off x="381000" y="6457950"/>
            <a:ext cx="24765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hubspot_logo_transparent.png">
            <a:hlinkClick r:id="rId5"/>
          </p:cNvPr>
          <p:cNvPicPr>
            <a:picLocks noChangeAspect="1"/>
          </p:cNvPicPr>
          <p:nvPr userDrawn="1"/>
        </p:nvPicPr>
        <p:blipFill>
          <a:blip r:embed="rId6">
            <a:extLst>
              <a:ext uri="{28A0092B-C50C-407E-A947-70E740481C1C}">
                <a14:useLocalDpi xmlns:a14="http://schemas.microsoft.com/office/drawing/2010/main"/>
              </a:ext>
            </a:extLst>
          </a:blip>
          <a:srcRect/>
          <a:stretch>
            <a:fillRect/>
          </a:stretch>
        </p:blipFill>
        <p:spPr bwMode="auto">
          <a:xfrm>
            <a:off x="4004468" y="6378575"/>
            <a:ext cx="11350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0640899"/>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8266479"/>
      </p:ext>
    </p:extLst>
  </p:cSld>
  <p:clrMapOvr>
    <a:masterClrMapping/>
  </p:clrMapOvr>
  <p:transition xmlns:p14="http://schemas.microsoft.com/office/powerpoint/2010/mai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0_Blank">
    <p:spTree>
      <p:nvGrpSpPr>
        <p:cNvPr id="1" name=""/>
        <p:cNvGrpSpPr/>
        <p:nvPr/>
      </p:nvGrpSpPr>
      <p:grpSpPr>
        <a:xfrm>
          <a:off x="0" y="0"/>
          <a:ext cx="0" cy="0"/>
          <a:chOff x="0" y="0"/>
          <a:chExt cx="0" cy="0"/>
        </a:xfrm>
      </p:grpSpPr>
      <p:pic>
        <p:nvPicPr>
          <p:cNvPr id="2" name="Picture 6" descr="hubspot_logo_print-smaller.png">
            <a:hlinkClick r:id="rId2"/>
          </p:cNvPr>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6400800" y="5562600"/>
            <a:ext cx="2182813" cy="79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1947279"/>
      </p:ext>
    </p:extLst>
  </p:cSld>
  <p:clrMapOvr>
    <a:masterClrMapping/>
  </p:clrMapOvr>
  <p:transition xmlns:p14="http://schemas.microsoft.com/office/powerpoint/2010/mai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Content Placeholder 2"/>
          <p:cNvSpPr>
            <a:spLocks noGrp="1"/>
          </p:cNvSpPr>
          <p:nvPr>
            <p:ph idx="1"/>
          </p:nvPr>
        </p:nvSpPr>
        <p:spPr>
          <a:xfrm>
            <a:off x="152400" y="685800"/>
            <a:ext cx="8780209" cy="5726545"/>
          </a:xfrm>
          <a:prstGeom prst="rect">
            <a:avLst/>
          </a:prstGeom>
        </p:spPr>
        <p:txBody>
          <a:bodyPr/>
          <a:lstStyle>
            <a:lvl1pPr marL="0" indent="0">
              <a:buFont typeface="Arial"/>
              <a:buNone/>
              <a:defRPr/>
            </a:lvl1pPr>
            <a:lvl2pPr marL="457200" indent="0">
              <a:buFont typeface="Lucida Grande"/>
              <a:buNone/>
              <a:defRPr/>
            </a:lvl2pPr>
            <a:lvl3pPr marL="914400" indent="0">
              <a:buFont typeface="Lucida Grande"/>
              <a:buNone/>
              <a:defRPr/>
            </a:lvl3pPr>
            <a:lvl4pPr marL="1371600" indent="0">
              <a:buFont typeface="Lucida Grande"/>
              <a:buNone/>
              <a:defRPr/>
            </a:lvl4pPr>
            <a:lvl5pPr marL="1828800" indent="0">
              <a:buFont typeface="Lucida Grande"/>
              <a:buNone/>
              <a:defRPr/>
            </a:lvl5pPr>
            <a:lvl6pPr marL="2286000" indent="0">
              <a:buNone/>
              <a:defRPr/>
            </a:lvl6pPr>
          </a:lstStyle>
          <a:p>
            <a:pPr lvl="0"/>
            <a:r>
              <a:rPr lang="en-US" dirty="0" smtClean="0"/>
              <a:t>Click to edit Master text styles</a:t>
            </a:r>
          </a:p>
        </p:txBody>
      </p:sp>
      <p:sp>
        <p:nvSpPr>
          <p:cNvPr id="10" name="Title 10"/>
          <p:cNvSpPr>
            <a:spLocks noGrp="1"/>
          </p:cNvSpPr>
          <p:nvPr>
            <p:ph type="title"/>
          </p:nvPr>
        </p:nvSpPr>
        <p:spPr>
          <a:xfrm>
            <a:off x="2236245" y="274638"/>
            <a:ext cx="6696364" cy="334962"/>
          </a:xfrm>
          <a:prstGeom prst="rect">
            <a:avLst/>
          </a:prstGeom>
        </p:spPr>
        <p:txBody>
          <a:bodyPr vert="horz" anchor="t"/>
          <a:lstStyle>
            <a:lvl1pPr algn="l">
              <a:defRPr sz="1800" b="1"/>
            </a:lvl1pPr>
          </a:lstStyle>
          <a:p>
            <a:r>
              <a:rPr lang="en-US" dirty="0" smtClean="0"/>
              <a:t>Click to edit Master title style</a:t>
            </a:r>
            <a:endParaRPr lang="en-US" dirty="0"/>
          </a:p>
        </p:txBody>
      </p:sp>
      <p:sp>
        <p:nvSpPr>
          <p:cNvPr id="11" name="Text Placeholder 12"/>
          <p:cNvSpPr>
            <a:spLocks noGrp="1"/>
          </p:cNvSpPr>
          <p:nvPr>
            <p:ph type="body" sz="quarter" idx="12" hasCustomPrompt="1"/>
          </p:nvPr>
        </p:nvSpPr>
        <p:spPr>
          <a:xfrm>
            <a:off x="152400" y="280519"/>
            <a:ext cx="1909191" cy="329082"/>
          </a:xfrm>
          <a:prstGeom prst="rect">
            <a:avLst/>
          </a:prstGeom>
          <a:solidFill>
            <a:schemeClr val="bg1"/>
          </a:solidFill>
          <a:ln>
            <a:solidFill>
              <a:schemeClr val="tx2">
                <a:alpha val="38000"/>
              </a:schemeClr>
            </a:solidFill>
          </a:ln>
          <a:effectLst>
            <a:outerShdw blurRad="50800" dist="38100" dir="7740000" algn="tl" rotWithShape="0">
              <a:schemeClr val="tx2">
                <a:alpha val="43000"/>
              </a:schemeClr>
            </a:outerShdw>
          </a:effectLst>
        </p:spPr>
        <p:txBody>
          <a:bodyPr vert="horz" lIns="91440" tIns="45720" rIns="91440" bIns="45720" rtlCol="0" anchor="t" anchorCtr="0">
            <a:noAutofit/>
          </a:bodyPr>
          <a:lstStyle>
            <a:lvl1pPr>
              <a:buFont typeface="+mj-ea"/>
              <a:buAutoNum type="circleNumDbPlain"/>
              <a:defRPr lang="en-US" sz="1600" baseline="0" smtClean="0">
                <a:ea typeface="ヒラギノ明朝 Pro W6"/>
                <a:cs typeface="+mj-cs"/>
              </a:defRPr>
            </a:lvl1pPr>
            <a:lvl2pPr>
              <a:defRPr lang="en-US" sz="1200" smtClean="0"/>
            </a:lvl2pPr>
            <a:lvl3pPr>
              <a:defRPr lang="en-US" sz="1200" smtClean="0"/>
            </a:lvl3pPr>
            <a:lvl4pPr>
              <a:defRPr lang="en-US" smtClean="0"/>
            </a:lvl4pPr>
            <a:lvl5pPr>
              <a:defRPr lang="en-US"/>
            </a:lvl5pPr>
          </a:lstStyle>
          <a:p>
            <a:pPr marL="0" lvl="0">
              <a:spcBef>
                <a:spcPct val="0"/>
              </a:spcBef>
            </a:pPr>
            <a:r>
              <a:rPr lang="en-US" dirty="0" smtClean="0"/>
              <a:t>Check</a:t>
            </a:r>
            <a:endParaRPr lang="en-US" dirty="0"/>
          </a:p>
        </p:txBody>
      </p:sp>
      <p:pic>
        <p:nvPicPr>
          <p:cNvPr id="6" name="Picture 5" descr="Screen Shot 2013-03-16 at 12.07.05 PM.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70463" y="6392249"/>
            <a:ext cx="735953" cy="294381"/>
          </a:xfrm>
          <a:prstGeom prst="rect">
            <a:avLst/>
          </a:prstGeom>
        </p:spPr>
      </p:pic>
      <p:sp>
        <p:nvSpPr>
          <p:cNvPr id="9" name="Rectangle 8"/>
          <p:cNvSpPr/>
          <p:nvPr userDrawn="1"/>
        </p:nvSpPr>
        <p:spPr bwMode="auto">
          <a:xfrm>
            <a:off x="3313113" y="6356944"/>
            <a:ext cx="5842000" cy="382587"/>
          </a:xfrm>
          <a:prstGeom prst="rect">
            <a:avLst/>
          </a:prstGeom>
          <a:gradFill flip="none" rotWithShape="1">
            <a:gsLst>
              <a:gs pos="31000">
                <a:schemeClr val="tx2">
                  <a:lumMod val="60000"/>
                  <a:lumOff val="40000"/>
                </a:schemeClr>
              </a:gs>
              <a:gs pos="75000">
                <a:schemeClr val="bg1"/>
              </a:gs>
            </a:gsLst>
            <a:lin ang="11160000" scaled="0"/>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Slide Number Placeholder 6"/>
          <p:cNvSpPr>
            <a:spLocks noGrp="1"/>
          </p:cNvSpPr>
          <p:nvPr>
            <p:ph type="sldNum" sz="quarter" idx="10"/>
          </p:nvPr>
        </p:nvSpPr>
        <p:spPr>
          <a:xfrm>
            <a:off x="6553200" y="6356350"/>
            <a:ext cx="2133600" cy="365125"/>
          </a:xfrm>
        </p:spPr>
        <p:txBody>
          <a:bodyPr/>
          <a:lstStyle>
            <a:lvl1pPr>
              <a:defRPr>
                <a:solidFill>
                  <a:srgbClr val="FFFFFF"/>
                </a:solidFill>
                <a:latin typeface="Georgia"/>
                <a:cs typeface="Georgia"/>
              </a:defRPr>
            </a:lvl1pPr>
          </a:lstStyle>
          <a:p>
            <a:fld id="{E5AB99D7-B173-BB49-BCCE-F0FBED44CA43}" type="slidenum">
              <a:rPr lang="en-US" smtClean="0"/>
              <a:pPr/>
              <a:t>‹#›</a:t>
            </a:fld>
            <a:endParaRPr lang="en-US" dirty="0"/>
          </a:p>
        </p:txBody>
      </p:sp>
    </p:spTree>
    <p:extLst>
      <p:ext uri="{BB962C8B-B14F-4D97-AF65-F5344CB8AC3E}">
        <p14:creationId xmlns:p14="http://schemas.microsoft.com/office/powerpoint/2010/main" val="1124759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227340" y="685800"/>
            <a:ext cx="6692792" cy="2641600"/>
          </a:xfrm>
          <a:prstGeom prst="rect">
            <a:avLst/>
          </a:prstGeom>
        </p:spPr>
        <p:txBody>
          <a:bodyPr/>
          <a:lstStyle>
            <a:lvl1pPr marL="342900" indent="-342900">
              <a:buFont typeface="Lucida Grande"/>
              <a:buChar char="+"/>
              <a:defRPr sz="1600"/>
            </a:lvl1pPr>
            <a:lvl2pPr marL="742950" indent="-285750">
              <a:buFont typeface="Lucida Grande"/>
              <a:buChar char="+"/>
              <a:defRPr sz="1600"/>
            </a:lvl2pPr>
            <a:lvl3pPr marL="1143000" indent="-228600">
              <a:buFont typeface="Lucida Grande"/>
              <a:buChar char="+"/>
              <a:defRPr sz="1600"/>
            </a:lvl3pPr>
            <a:lvl4pPr marL="1600200" indent="-228600">
              <a:buFont typeface="Lucida Grande"/>
              <a:buChar char="+"/>
              <a:defRPr sz="1600"/>
            </a:lvl4pPr>
            <a:lvl5pPr marL="2057400" indent="-228600">
              <a:buFont typeface="Lucida Grande"/>
              <a:buChar cha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Title 10"/>
          <p:cNvSpPr>
            <a:spLocks noGrp="1"/>
          </p:cNvSpPr>
          <p:nvPr>
            <p:ph type="title"/>
          </p:nvPr>
        </p:nvSpPr>
        <p:spPr>
          <a:xfrm>
            <a:off x="2227340" y="274638"/>
            <a:ext cx="6692792" cy="325726"/>
          </a:xfrm>
          <a:prstGeom prst="rect">
            <a:avLst/>
          </a:prstGeom>
        </p:spPr>
        <p:txBody>
          <a:bodyPr vert="horz" lIns="91440" tIns="45720" rIns="91440" bIns="45720" rtlCol="0" anchor="ctr" anchorCtr="0">
            <a:noAutofit/>
          </a:bodyPr>
          <a:lstStyle>
            <a:lvl1pPr algn="l">
              <a:spcBef>
                <a:spcPts val="0"/>
              </a:spcBef>
              <a:defRPr lang="en-US" sz="1800" b="1"/>
            </a:lvl1pPr>
          </a:lstStyle>
          <a:p>
            <a:pPr marL="0" lvl="0" indent="0" algn="l">
              <a:spcBef>
                <a:spcPct val="20000"/>
              </a:spcBef>
              <a:buFont typeface="Arial"/>
            </a:pPr>
            <a:r>
              <a:rPr lang="en-US" dirty="0" smtClean="0"/>
              <a:t>Click to edit Master title style</a:t>
            </a:r>
            <a:endParaRPr lang="en-US" dirty="0"/>
          </a:p>
        </p:txBody>
      </p:sp>
      <p:sp>
        <p:nvSpPr>
          <p:cNvPr id="17" name="Content Placeholder 2"/>
          <p:cNvSpPr>
            <a:spLocks noGrp="1"/>
          </p:cNvSpPr>
          <p:nvPr>
            <p:ph sz="half" idx="13"/>
          </p:nvPr>
        </p:nvSpPr>
        <p:spPr>
          <a:xfrm>
            <a:off x="2227340" y="3883174"/>
            <a:ext cx="6692792" cy="2641600"/>
          </a:xfrm>
          <a:prstGeom prst="rect">
            <a:avLst/>
          </a:prstGeom>
        </p:spPr>
        <p:txBody>
          <a:bodyPr/>
          <a:lstStyle>
            <a:lvl1pPr marL="342900" indent="-342900">
              <a:buFont typeface="Lucida Grande"/>
              <a:buChar char="+"/>
              <a:defRPr sz="1600"/>
            </a:lvl1pPr>
            <a:lvl2pPr marL="742950" indent="-285750">
              <a:buFont typeface="Lucida Grande"/>
              <a:buChar char="+"/>
              <a:defRPr sz="1600"/>
            </a:lvl2pPr>
            <a:lvl3pPr marL="1143000" indent="-228600">
              <a:buFont typeface="Lucida Grande"/>
              <a:buChar char="+"/>
              <a:defRPr sz="1600"/>
            </a:lvl3pPr>
            <a:lvl4pPr marL="1600200" indent="-228600">
              <a:buFont typeface="Lucida Grande"/>
              <a:buChar char="+"/>
              <a:defRPr sz="1600"/>
            </a:lvl4pPr>
            <a:lvl5pPr marL="2057400" indent="-228600">
              <a:buFont typeface="Lucida Grande"/>
              <a:buChar cha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0" name="Text Placeholder 19"/>
          <p:cNvSpPr>
            <a:spLocks noGrp="1"/>
          </p:cNvSpPr>
          <p:nvPr>
            <p:ph type="body" sz="quarter" idx="14" hasCustomPrompt="1"/>
          </p:nvPr>
        </p:nvSpPr>
        <p:spPr>
          <a:xfrm>
            <a:off x="2227263" y="3429000"/>
            <a:ext cx="6692900" cy="381000"/>
          </a:xfrm>
          <a:prstGeom prst="rect">
            <a:avLst/>
          </a:prstGeom>
        </p:spPr>
        <p:txBody>
          <a:bodyPr vert="horz"/>
          <a:lstStyle>
            <a:lvl1pPr marL="0" indent="0">
              <a:buNone/>
              <a:defRPr sz="1800" b="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enter</a:t>
            </a:r>
            <a:endParaRPr lang="en-US" dirty="0"/>
          </a:p>
        </p:txBody>
      </p:sp>
      <p:sp>
        <p:nvSpPr>
          <p:cNvPr id="22" name="Text Placeholder 12"/>
          <p:cNvSpPr>
            <a:spLocks noGrp="1"/>
          </p:cNvSpPr>
          <p:nvPr>
            <p:ph type="body" sz="quarter" idx="12" hasCustomPrompt="1"/>
          </p:nvPr>
        </p:nvSpPr>
        <p:spPr>
          <a:xfrm>
            <a:off x="152400" y="280518"/>
            <a:ext cx="1909191" cy="3038691"/>
          </a:xfrm>
          <a:prstGeom prst="rect">
            <a:avLst/>
          </a:prstGeom>
          <a:solidFill>
            <a:schemeClr val="bg1"/>
          </a:solidFill>
          <a:ln>
            <a:solidFill>
              <a:schemeClr val="tx2">
                <a:alpha val="38000"/>
              </a:schemeClr>
            </a:solidFill>
          </a:ln>
          <a:effectLst>
            <a:outerShdw blurRad="50800" dist="38100" dir="7740000" algn="tl" rotWithShape="0">
              <a:schemeClr val="tx2">
                <a:alpha val="43000"/>
              </a:schemeClr>
            </a:outerShdw>
          </a:effectLst>
        </p:spPr>
        <p:txBody>
          <a:bodyPr vert="horz" lIns="91440" tIns="45720" rIns="91440" bIns="45720" rtlCol="0" anchor="t" anchorCtr="0">
            <a:normAutofit/>
          </a:bodyPr>
          <a:lstStyle>
            <a:lvl1pPr>
              <a:buFont typeface="+mj-lt"/>
              <a:buAutoNum type="arabicPeriod"/>
              <a:defRPr lang="en-US" sz="1600" baseline="0" smtClean="0">
                <a:ea typeface="ヒラギノ明朝 Pro W6"/>
                <a:cs typeface="+mj-cs"/>
              </a:defRPr>
            </a:lvl1pPr>
            <a:lvl2pPr>
              <a:defRPr lang="en-US" sz="1200" smtClean="0"/>
            </a:lvl2pPr>
            <a:lvl3pPr>
              <a:defRPr lang="en-US" sz="1200" smtClean="0"/>
            </a:lvl3pPr>
            <a:lvl4pPr>
              <a:defRPr lang="en-US" smtClean="0"/>
            </a:lvl4pPr>
            <a:lvl5pPr>
              <a:defRPr lang="en-US"/>
            </a:lvl5pPr>
          </a:lstStyle>
          <a:p>
            <a:pPr marL="57150" lvl="0">
              <a:buFont typeface="+mj-ea"/>
              <a:buAutoNum type="circleNumDbPlain"/>
            </a:pPr>
            <a:r>
              <a:rPr lang="en-US" dirty="0" smtClean="0"/>
              <a:t>First level</a:t>
            </a:r>
            <a:endParaRPr lang="en-US" dirty="0"/>
          </a:p>
        </p:txBody>
      </p:sp>
      <p:pic>
        <p:nvPicPr>
          <p:cNvPr id="8" name="Picture 7" descr="Screen Shot 2013-03-16 at 12.07.05 PM.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70463" y="6392249"/>
            <a:ext cx="735953" cy="294381"/>
          </a:xfrm>
          <a:prstGeom prst="rect">
            <a:avLst/>
          </a:prstGeom>
        </p:spPr>
      </p:pic>
      <p:sp>
        <p:nvSpPr>
          <p:cNvPr id="9" name="Rectangle 8"/>
          <p:cNvSpPr/>
          <p:nvPr userDrawn="1"/>
        </p:nvSpPr>
        <p:spPr bwMode="auto">
          <a:xfrm>
            <a:off x="3313113" y="6356944"/>
            <a:ext cx="5842000" cy="382587"/>
          </a:xfrm>
          <a:prstGeom prst="rect">
            <a:avLst/>
          </a:prstGeom>
          <a:gradFill flip="none" rotWithShape="1">
            <a:gsLst>
              <a:gs pos="31000">
                <a:schemeClr val="tx2">
                  <a:lumMod val="60000"/>
                  <a:lumOff val="40000"/>
                </a:schemeClr>
              </a:gs>
              <a:gs pos="75000">
                <a:schemeClr val="bg1"/>
              </a:gs>
            </a:gsLst>
            <a:lin ang="11160000" scaled="0"/>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Slide Number Placeholder 6"/>
          <p:cNvSpPr>
            <a:spLocks noGrp="1"/>
          </p:cNvSpPr>
          <p:nvPr>
            <p:ph type="sldNum" sz="quarter" idx="10"/>
          </p:nvPr>
        </p:nvSpPr>
        <p:spPr>
          <a:xfrm>
            <a:off x="6553200" y="6356350"/>
            <a:ext cx="2133600" cy="365125"/>
          </a:xfrm>
        </p:spPr>
        <p:txBody>
          <a:bodyPr/>
          <a:lstStyle>
            <a:lvl1pPr>
              <a:defRPr>
                <a:solidFill>
                  <a:srgbClr val="FFFFFF"/>
                </a:solidFill>
                <a:latin typeface="Georgia"/>
                <a:cs typeface="Georgia"/>
              </a:defRPr>
            </a:lvl1pPr>
          </a:lstStyle>
          <a:p>
            <a:fld id="{E5AB99D7-B173-BB49-BCCE-F0FBED44CA43}" type="slidenum">
              <a:rPr lang="en-US" smtClean="0"/>
              <a:pPr/>
              <a:t>‹#›</a:t>
            </a:fld>
            <a:endParaRPr lang="en-US" dirty="0"/>
          </a:p>
        </p:txBody>
      </p:sp>
    </p:spTree>
    <p:extLst>
      <p:ext uri="{BB962C8B-B14F-4D97-AF65-F5344CB8AC3E}">
        <p14:creationId xmlns:p14="http://schemas.microsoft.com/office/powerpoint/2010/main" val="1797813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Extende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240071" y="685800"/>
            <a:ext cx="6692792" cy="2641600"/>
          </a:xfrm>
          <a:prstGeom prst="rect">
            <a:avLst/>
          </a:prstGeom>
        </p:spPr>
        <p:txBody>
          <a:bodyPr/>
          <a:lstStyle>
            <a:lvl1pPr marL="342900" indent="-342900">
              <a:buFont typeface="Lucida Grande"/>
              <a:buChar char="+"/>
              <a:defRPr sz="1600"/>
            </a:lvl1pPr>
            <a:lvl2pPr marL="742950" indent="-285750">
              <a:buFont typeface="Lucida Grande"/>
              <a:buChar char="+"/>
              <a:defRPr sz="1600"/>
            </a:lvl2pPr>
            <a:lvl3pPr marL="1143000" indent="-228600">
              <a:buFont typeface="Lucida Grande"/>
              <a:buChar char="+"/>
              <a:defRPr sz="1600"/>
            </a:lvl3pPr>
            <a:lvl4pPr marL="1600200" indent="-228600">
              <a:buFont typeface="Lucida Grande"/>
              <a:buChar char="+"/>
              <a:defRPr sz="1600"/>
            </a:lvl4pPr>
            <a:lvl5pPr marL="2057400" indent="-228600">
              <a:buFont typeface="Lucida Grande"/>
              <a:buChar cha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5" name="Content Placeholder 2"/>
          <p:cNvSpPr>
            <a:spLocks noGrp="1"/>
          </p:cNvSpPr>
          <p:nvPr>
            <p:ph sz="half" idx="13"/>
          </p:nvPr>
        </p:nvSpPr>
        <p:spPr>
          <a:xfrm>
            <a:off x="152400" y="3883174"/>
            <a:ext cx="8767732" cy="2641600"/>
          </a:xfrm>
          <a:prstGeom prst="rect">
            <a:avLst/>
          </a:prstGeom>
        </p:spPr>
        <p:txBody>
          <a:bodyPr/>
          <a:lstStyle>
            <a:lvl1pPr marL="342900" indent="-342900">
              <a:buFont typeface="Lucida Grande"/>
              <a:buChar char="+"/>
              <a:defRPr sz="1600"/>
            </a:lvl1pPr>
            <a:lvl2pPr marL="742950" indent="-285750">
              <a:buFont typeface="Lucida Grande"/>
              <a:buChar char="+"/>
              <a:defRPr sz="1600"/>
            </a:lvl2pPr>
            <a:lvl3pPr marL="1143000" indent="-228600">
              <a:buFont typeface="Lucida Grande"/>
              <a:buChar char="+"/>
              <a:defRPr sz="1600"/>
            </a:lvl3pPr>
            <a:lvl4pPr marL="1600200" indent="-228600">
              <a:buFont typeface="Lucida Grande"/>
              <a:buChar char="+"/>
              <a:defRPr sz="1600"/>
            </a:lvl4pPr>
            <a:lvl5pPr marL="2057400" indent="-228600">
              <a:buFont typeface="Lucida Grande"/>
              <a:buChar cha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9"/>
          <p:cNvSpPr>
            <a:spLocks noGrp="1"/>
          </p:cNvSpPr>
          <p:nvPr>
            <p:ph type="body" sz="quarter" idx="14" hasCustomPrompt="1"/>
          </p:nvPr>
        </p:nvSpPr>
        <p:spPr>
          <a:xfrm>
            <a:off x="152400" y="3429000"/>
            <a:ext cx="8767763" cy="381000"/>
          </a:xfrm>
          <a:prstGeom prst="rect">
            <a:avLst/>
          </a:prstGeom>
        </p:spPr>
        <p:txBody>
          <a:bodyPr vert="horz"/>
          <a:lstStyle>
            <a:lvl1pPr marL="0" indent="0">
              <a:buNone/>
              <a:defRPr sz="1800" b="1"/>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Click to enter</a:t>
            </a:r>
            <a:endParaRPr lang="en-US" dirty="0"/>
          </a:p>
        </p:txBody>
      </p:sp>
      <p:sp>
        <p:nvSpPr>
          <p:cNvPr id="19" name="Title 10"/>
          <p:cNvSpPr>
            <a:spLocks noGrp="1"/>
          </p:cNvSpPr>
          <p:nvPr>
            <p:ph type="title"/>
          </p:nvPr>
        </p:nvSpPr>
        <p:spPr>
          <a:xfrm>
            <a:off x="2236245" y="274638"/>
            <a:ext cx="6696364" cy="334962"/>
          </a:xfrm>
          <a:prstGeom prst="rect">
            <a:avLst/>
          </a:prstGeom>
        </p:spPr>
        <p:txBody>
          <a:bodyPr vert="horz" anchor="t"/>
          <a:lstStyle>
            <a:lvl1pPr algn="l">
              <a:defRPr sz="1800" b="1"/>
            </a:lvl1pPr>
          </a:lstStyle>
          <a:p>
            <a:r>
              <a:rPr lang="en-US" dirty="0" smtClean="0"/>
              <a:t>Click to edit Master title style</a:t>
            </a:r>
            <a:endParaRPr lang="en-US" dirty="0"/>
          </a:p>
        </p:txBody>
      </p:sp>
      <p:sp>
        <p:nvSpPr>
          <p:cNvPr id="20" name="Text Placeholder 12"/>
          <p:cNvSpPr>
            <a:spLocks noGrp="1"/>
          </p:cNvSpPr>
          <p:nvPr>
            <p:ph type="body" sz="quarter" idx="12" hasCustomPrompt="1"/>
          </p:nvPr>
        </p:nvSpPr>
        <p:spPr>
          <a:xfrm>
            <a:off x="152400" y="280518"/>
            <a:ext cx="1909191" cy="3038691"/>
          </a:xfrm>
          <a:prstGeom prst="rect">
            <a:avLst/>
          </a:prstGeom>
          <a:solidFill>
            <a:schemeClr val="bg1"/>
          </a:solidFill>
          <a:ln>
            <a:solidFill>
              <a:schemeClr val="tx2">
                <a:alpha val="38000"/>
              </a:schemeClr>
            </a:solidFill>
          </a:ln>
          <a:effectLst>
            <a:outerShdw blurRad="50800" dist="38100" dir="7740000" algn="tl" rotWithShape="0">
              <a:schemeClr val="tx2">
                <a:alpha val="43000"/>
              </a:schemeClr>
            </a:outerShdw>
          </a:effectLst>
        </p:spPr>
        <p:txBody>
          <a:bodyPr vert="horz" lIns="91440" tIns="45720" rIns="91440" bIns="45720" rtlCol="0" anchor="t" anchorCtr="0">
            <a:normAutofit/>
          </a:bodyPr>
          <a:lstStyle>
            <a:lvl1pPr>
              <a:buFont typeface="+mj-lt"/>
              <a:buAutoNum type="arabicPeriod"/>
              <a:defRPr lang="en-US" sz="1600" baseline="0" smtClean="0">
                <a:ea typeface="ヒラギノ明朝 Pro W6"/>
                <a:cs typeface="+mj-cs"/>
              </a:defRPr>
            </a:lvl1pPr>
            <a:lvl2pPr>
              <a:defRPr lang="en-US" sz="1200" smtClean="0"/>
            </a:lvl2pPr>
            <a:lvl3pPr>
              <a:defRPr lang="en-US" sz="1200" smtClean="0"/>
            </a:lvl3pPr>
            <a:lvl4pPr>
              <a:defRPr lang="en-US" smtClean="0"/>
            </a:lvl4pPr>
            <a:lvl5pPr>
              <a:defRPr lang="en-US"/>
            </a:lvl5pPr>
          </a:lstStyle>
          <a:p>
            <a:pPr marL="57150" lvl="0">
              <a:buFont typeface="+mj-ea"/>
              <a:buAutoNum type="circleNumDbPlain"/>
            </a:pPr>
            <a:r>
              <a:rPr lang="en-US" dirty="0" smtClean="0"/>
              <a:t>First level</a:t>
            </a:r>
            <a:endParaRPr lang="en-US" dirty="0"/>
          </a:p>
        </p:txBody>
      </p:sp>
      <p:pic>
        <p:nvPicPr>
          <p:cNvPr id="8" name="Picture 7" descr="Screen Shot 2013-03-16 at 12.07.05 PM.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70463" y="6392249"/>
            <a:ext cx="735953" cy="294381"/>
          </a:xfrm>
          <a:prstGeom prst="rect">
            <a:avLst/>
          </a:prstGeom>
        </p:spPr>
      </p:pic>
      <p:sp>
        <p:nvSpPr>
          <p:cNvPr id="9" name="Rectangle 8"/>
          <p:cNvSpPr/>
          <p:nvPr userDrawn="1"/>
        </p:nvSpPr>
        <p:spPr bwMode="auto">
          <a:xfrm>
            <a:off x="3313113" y="6356944"/>
            <a:ext cx="5842000" cy="382587"/>
          </a:xfrm>
          <a:prstGeom prst="rect">
            <a:avLst/>
          </a:prstGeom>
          <a:gradFill flip="none" rotWithShape="1">
            <a:gsLst>
              <a:gs pos="31000">
                <a:schemeClr val="tx2">
                  <a:lumMod val="60000"/>
                  <a:lumOff val="40000"/>
                </a:schemeClr>
              </a:gs>
              <a:gs pos="75000">
                <a:schemeClr val="bg1"/>
              </a:gs>
            </a:gsLst>
            <a:lin ang="11160000" scaled="0"/>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Slide Number Placeholder 6"/>
          <p:cNvSpPr>
            <a:spLocks noGrp="1"/>
          </p:cNvSpPr>
          <p:nvPr>
            <p:ph type="sldNum" sz="quarter" idx="10"/>
          </p:nvPr>
        </p:nvSpPr>
        <p:spPr>
          <a:xfrm>
            <a:off x="6553200" y="6356350"/>
            <a:ext cx="2133600" cy="365125"/>
          </a:xfrm>
        </p:spPr>
        <p:txBody>
          <a:bodyPr/>
          <a:lstStyle>
            <a:lvl1pPr>
              <a:defRPr>
                <a:solidFill>
                  <a:srgbClr val="FFFFFF"/>
                </a:solidFill>
                <a:latin typeface="Georgia"/>
                <a:cs typeface="Georgia"/>
              </a:defRPr>
            </a:lvl1pPr>
          </a:lstStyle>
          <a:p>
            <a:fld id="{E5AB99D7-B173-BB49-BCCE-F0FBED44CA43}" type="slidenum">
              <a:rPr lang="en-US" smtClean="0"/>
              <a:pPr/>
              <a:t>‹#›</a:t>
            </a:fld>
            <a:endParaRPr lang="en-US" dirty="0"/>
          </a:p>
        </p:txBody>
      </p:sp>
    </p:spTree>
    <p:extLst>
      <p:ext uri="{BB962C8B-B14F-4D97-AF65-F5344CB8AC3E}">
        <p14:creationId xmlns:p14="http://schemas.microsoft.com/office/powerpoint/2010/main" val="3216680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Free">
    <p:spTree>
      <p:nvGrpSpPr>
        <p:cNvPr id="1" name=""/>
        <p:cNvGrpSpPr/>
        <p:nvPr/>
      </p:nvGrpSpPr>
      <p:grpSpPr>
        <a:xfrm>
          <a:off x="0" y="0"/>
          <a:ext cx="0" cy="0"/>
          <a:chOff x="0" y="0"/>
          <a:chExt cx="0" cy="0"/>
        </a:xfrm>
      </p:grpSpPr>
      <p:sp>
        <p:nvSpPr>
          <p:cNvPr id="10" name="Title 10"/>
          <p:cNvSpPr>
            <a:spLocks noGrp="1"/>
          </p:cNvSpPr>
          <p:nvPr>
            <p:ph type="title"/>
          </p:nvPr>
        </p:nvSpPr>
        <p:spPr>
          <a:xfrm>
            <a:off x="2236245" y="274638"/>
            <a:ext cx="6696364" cy="334962"/>
          </a:xfrm>
          <a:prstGeom prst="rect">
            <a:avLst/>
          </a:prstGeom>
        </p:spPr>
        <p:txBody>
          <a:bodyPr vert="horz" anchor="t"/>
          <a:lstStyle>
            <a:lvl1pPr algn="l">
              <a:defRPr sz="1800" b="1"/>
            </a:lvl1pPr>
          </a:lstStyle>
          <a:p>
            <a:r>
              <a:rPr lang="en-US" dirty="0" smtClean="0"/>
              <a:t>Click to edit Master title style</a:t>
            </a:r>
            <a:endParaRPr lang="en-US" dirty="0"/>
          </a:p>
        </p:txBody>
      </p:sp>
      <p:sp>
        <p:nvSpPr>
          <p:cNvPr id="6" name="Text Placeholder 12"/>
          <p:cNvSpPr>
            <a:spLocks noGrp="1"/>
          </p:cNvSpPr>
          <p:nvPr>
            <p:ph type="body" sz="quarter" idx="12" hasCustomPrompt="1"/>
          </p:nvPr>
        </p:nvSpPr>
        <p:spPr>
          <a:xfrm>
            <a:off x="152400" y="280519"/>
            <a:ext cx="1909191" cy="329082"/>
          </a:xfrm>
          <a:prstGeom prst="rect">
            <a:avLst/>
          </a:prstGeom>
          <a:solidFill>
            <a:schemeClr val="bg1"/>
          </a:solidFill>
          <a:ln>
            <a:solidFill>
              <a:schemeClr val="tx2">
                <a:alpha val="38000"/>
              </a:schemeClr>
            </a:solidFill>
          </a:ln>
          <a:effectLst>
            <a:outerShdw blurRad="50800" dist="38100" dir="7740000" algn="tl" rotWithShape="0">
              <a:schemeClr val="tx2">
                <a:alpha val="43000"/>
              </a:schemeClr>
            </a:outerShdw>
          </a:effectLst>
        </p:spPr>
        <p:txBody>
          <a:bodyPr vert="horz" lIns="91440" tIns="45720" rIns="91440" bIns="45720" rtlCol="0" anchor="t" anchorCtr="0">
            <a:noAutofit/>
          </a:bodyPr>
          <a:lstStyle>
            <a:lvl1pPr>
              <a:buFont typeface="+mj-ea"/>
              <a:buAutoNum type="circleNumDbPlain"/>
              <a:defRPr lang="en-US" sz="1600" baseline="0" smtClean="0">
                <a:ea typeface="ヒラギノ明朝 Pro W6"/>
                <a:cs typeface="+mj-cs"/>
              </a:defRPr>
            </a:lvl1pPr>
            <a:lvl2pPr>
              <a:defRPr lang="en-US" sz="1200" smtClean="0"/>
            </a:lvl2pPr>
            <a:lvl3pPr>
              <a:defRPr lang="en-US" sz="1200" smtClean="0"/>
            </a:lvl3pPr>
            <a:lvl4pPr>
              <a:defRPr lang="en-US" smtClean="0"/>
            </a:lvl4pPr>
            <a:lvl5pPr>
              <a:defRPr lang="en-US"/>
            </a:lvl5pPr>
          </a:lstStyle>
          <a:p>
            <a:pPr marL="0" lvl="0">
              <a:spcBef>
                <a:spcPct val="0"/>
              </a:spcBef>
            </a:pPr>
            <a:r>
              <a:rPr lang="en-US" dirty="0" smtClean="0"/>
              <a:t>Check</a:t>
            </a:r>
            <a:endParaRPr lang="en-US" dirty="0"/>
          </a:p>
        </p:txBody>
      </p:sp>
      <p:pic>
        <p:nvPicPr>
          <p:cNvPr id="5" name="Picture 4" descr="Screen Shot 2013-03-16 at 12.07.05 PM.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70463" y="6392249"/>
            <a:ext cx="735953" cy="294381"/>
          </a:xfrm>
          <a:prstGeom prst="rect">
            <a:avLst/>
          </a:prstGeom>
        </p:spPr>
      </p:pic>
      <p:sp>
        <p:nvSpPr>
          <p:cNvPr id="8" name="Rectangle 7"/>
          <p:cNvSpPr/>
          <p:nvPr userDrawn="1"/>
        </p:nvSpPr>
        <p:spPr bwMode="auto">
          <a:xfrm>
            <a:off x="3313113" y="6356944"/>
            <a:ext cx="5842000" cy="382587"/>
          </a:xfrm>
          <a:prstGeom prst="rect">
            <a:avLst/>
          </a:prstGeom>
          <a:gradFill flip="none" rotWithShape="1">
            <a:gsLst>
              <a:gs pos="31000">
                <a:schemeClr val="tx2">
                  <a:lumMod val="60000"/>
                  <a:lumOff val="40000"/>
                </a:schemeClr>
              </a:gs>
              <a:gs pos="75000">
                <a:schemeClr val="bg1"/>
              </a:gs>
            </a:gsLst>
            <a:lin ang="11160000" scaled="0"/>
            <a:tileRect/>
          </a:gradFill>
          <a:ln>
            <a:noFill/>
          </a:ln>
          <a:effectLst/>
        </p:spPr>
        <p:style>
          <a:lnRef idx="1">
            <a:schemeClr val="accent1"/>
          </a:lnRef>
          <a:fillRef idx="3">
            <a:schemeClr val="accent1"/>
          </a:fillRef>
          <a:effectRef idx="2">
            <a:schemeClr val="accent1"/>
          </a:effectRef>
          <a:fontRef idx="minor">
            <a:schemeClr val="lt1"/>
          </a:fontRef>
        </p:style>
      </p:sp>
      <p:sp>
        <p:nvSpPr>
          <p:cNvPr id="9" name="Slide Number Placeholder 6"/>
          <p:cNvSpPr>
            <a:spLocks noGrp="1"/>
          </p:cNvSpPr>
          <p:nvPr>
            <p:ph type="sldNum" sz="quarter" idx="10"/>
          </p:nvPr>
        </p:nvSpPr>
        <p:spPr>
          <a:xfrm>
            <a:off x="6553200" y="6356350"/>
            <a:ext cx="2133600" cy="365125"/>
          </a:xfrm>
        </p:spPr>
        <p:txBody>
          <a:bodyPr/>
          <a:lstStyle>
            <a:lvl1pPr>
              <a:defRPr>
                <a:solidFill>
                  <a:srgbClr val="FFFFFF"/>
                </a:solidFill>
                <a:latin typeface="Georgia"/>
                <a:cs typeface="Georgia"/>
              </a:defRPr>
            </a:lvl1pPr>
          </a:lstStyle>
          <a:p>
            <a:fld id="{E5AB99D7-B173-BB49-BCCE-F0FBED44CA43}" type="slidenum">
              <a:rPr lang="en-US" smtClean="0"/>
              <a:pPr/>
              <a:t>‹#›</a:t>
            </a:fld>
            <a:endParaRPr lang="en-US" dirty="0"/>
          </a:p>
        </p:txBody>
      </p:sp>
    </p:spTree>
    <p:extLst>
      <p:ext uri="{BB962C8B-B14F-4D97-AF65-F5344CB8AC3E}">
        <p14:creationId xmlns:p14="http://schemas.microsoft.com/office/powerpoint/2010/main" val="15273279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2313" y="2906713"/>
            <a:ext cx="7772400" cy="1500187"/>
          </a:xfrm>
          <a:prstGeom prst="rect">
            <a:avLst/>
          </a:prstGeom>
          <a:solidFill>
            <a:schemeClr val="bg1"/>
          </a:solidFill>
          <a:ln>
            <a:solidFill>
              <a:schemeClr val="tx2">
                <a:alpha val="38000"/>
              </a:schemeClr>
            </a:solidFill>
          </a:ln>
          <a:effectLst>
            <a:outerShdw blurRad="50800" dist="38100" dir="7740000" algn="tl" rotWithShape="0">
              <a:schemeClr val="tx2">
                <a:alpha val="43000"/>
              </a:schemeClr>
            </a:outerShdw>
          </a:effectLst>
        </p:spPr>
        <p:txBody>
          <a:bodyPr vert="horz" lIns="91440" tIns="45720" rIns="91440" bIns="45720" rtlCol="0" anchor="t" anchorCtr="1">
            <a:normAutofit/>
          </a:bodyPr>
          <a:lstStyle>
            <a:lvl1pPr>
              <a:defRPr lang="en-US" sz="2100" baseline="0" smtClean="0">
                <a:ea typeface="ヒラギノ明朝 Pro W6"/>
                <a:cs typeface="+mj-cs"/>
              </a:defRPr>
            </a:lvl1pPr>
          </a:lstStyle>
          <a:p>
            <a:pPr marL="0" lvl="0">
              <a:spcBef>
                <a:spcPct val="0"/>
              </a:spcBef>
              <a:buNone/>
            </a:pPr>
            <a:r>
              <a:rPr lang="en-US" dirty="0" smtClean="0"/>
              <a:t>Click to edit Master text styles</a:t>
            </a:r>
          </a:p>
        </p:txBody>
      </p:sp>
    </p:spTree>
    <p:extLst>
      <p:ext uri="{BB962C8B-B14F-4D97-AF65-F5344CB8AC3E}">
        <p14:creationId xmlns:p14="http://schemas.microsoft.com/office/powerpoint/2010/main" val="913432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Slide Layout ODSM">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Rectangle 3"/>
          <p:cNvSpPr/>
          <p:nvPr userDrawn="1"/>
        </p:nvSpPr>
        <p:spPr bwMode="auto">
          <a:xfrm>
            <a:off x="3313113" y="6356944"/>
            <a:ext cx="5842000" cy="382587"/>
          </a:xfrm>
          <a:prstGeom prst="rect">
            <a:avLst/>
          </a:prstGeom>
          <a:gradFill flip="none" rotWithShape="1">
            <a:gsLst>
              <a:gs pos="31000">
                <a:schemeClr val="tx2">
                  <a:lumMod val="60000"/>
                  <a:lumOff val="40000"/>
                </a:schemeClr>
              </a:gs>
              <a:gs pos="75000">
                <a:schemeClr val="bg1"/>
              </a:gs>
            </a:gsLst>
            <a:lin ang="11160000" scaled="0"/>
            <a:tileRect/>
          </a:gradFill>
          <a:ln>
            <a:noFill/>
          </a:ln>
          <a:effectLst/>
        </p:spPr>
        <p:style>
          <a:lnRef idx="1">
            <a:schemeClr val="accent1"/>
          </a:lnRef>
          <a:fillRef idx="3">
            <a:schemeClr val="accent1"/>
          </a:fillRef>
          <a:effectRef idx="2">
            <a:schemeClr val="accent1"/>
          </a:effectRef>
          <a:fontRef idx="minor">
            <a:schemeClr val="lt1"/>
          </a:fontRef>
        </p:style>
      </p:sp>
      <p:sp>
        <p:nvSpPr>
          <p:cNvPr id="5" name="Footer Placeholder 7"/>
          <p:cNvSpPr txBox="1">
            <a:spLocks/>
          </p:cNvSpPr>
          <p:nvPr userDrawn="1"/>
        </p:nvSpPr>
        <p:spPr>
          <a:xfrm>
            <a:off x="5875470" y="6374086"/>
            <a:ext cx="2895600" cy="365125"/>
          </a:xfrm>
          <a:prstGeom prst="rect">
            <a:avLst/>
          </a:prstGeom>
        </p:spPr>
        <p:txBody>
          <a:bodyPr/>
          <a:lstStyle>
            <a:defPPr>
              <a:defRPr lang="en-US"/>
            </a:defPPr>
            <a:lvl1pPr marL="0" algn="l" defTabSz="457200" rtl="0" eaLnBrk="1" latinLnBrk="0" hangingPunct="1">
              <a:defRPr sz="140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914400"/>
            <a:r>
              <a:rPr lang="en-US" kern="0" dirty="0" smtClean="0">
                <a:latin typeface="Georgia"/>
              </a:rPr>
              <a:t>www.TobyElwin.com</a:t>
            </a:r>
            <a:endParaRPr lang="en-US" kern="0" dirty="0">
              <a:latin typeface="Georgia"/>
            </a:endParaRPr>
          </a:p>
        </p:txBody>
      </p:sp>
    </p:spTree>
    <p:extLst>
      <p:ext uri="{BB962C8B-B14F-4D97-AF65-F5344CB8AC3E}">
        <p14:creationId xmlns:p14="http://schemas.microsoft.com/office/powerpoint/2010/main" val="2867040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711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303862"/>
            <a:ext cx="8229600" cy="219290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5" name="Picture 4" descr="Screen Shot 2013-03-16 at 12.07.05 PM.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70463" y="6392249"/>
            <a:ext cx="735953" cy="294381"/>
          </a:xfrm>
          <a:prstGeom prst="rect">
            <a:avLst/>
          </a:prstGeom>
        </p:spPr>
      </p:pic>
      <p:sp>
        <p:nvSpPr>
          <p:cNvPr id="7" name="Rectangle 6"/>
          <p:cNvSpPr/>
          <p:nvPr userDrawn="1"/>
        </p:nvSpPr>
        <p:spPr bwMode="auto">
          <a:xfrm>
            <a:off x="3313113" y="6356944"/>
            <a:ext cx="5842000" cy="382587"/>
          </a:xfrm>
          <a:prstGeom prst="rect">
            <a:avLst/>
          </a:prstGeom>
          <a:gradFill flip="none" rotWithShape="1">
            <a:gsLst>
              <a:gs pos="31000">
                <a:schemeClr val="tx2">
                  <a:lumMod val="60000"/>
                  <a:lumOff val="40000"/>
                </a:schemeClr>
              </a:gs>
              <a:gs pos="75000">
                <a:schemeClr val="bg1"/>
              </a:gs>
            </a:gsLst>
            <a:lin ang="11160000" scaled="0"/>
            <a:tileRect/>
          </a:gradFill>
          <a:ln>
            <a:noFill/>
          </a:ln>
          <a:effectLst/>
        </p:spPr>
        <p:style>
          <a:lnRef idx="1">
            <a:schemeClr val="accent1"/>
          </a:lnRef>
          <a:fillRef idx="3">
            <a:schemeClr val="accent1"/>
          </a:fillRef>
          <a:effectRef idx="2">
            <a:schemeClr val="accent1"/>
          </a:effectRef>
          <a:fontRef idx="minor">
            <a:schemeClr val="lt1"/>
          </a:fontRef>
        </p:style>
      </p:sp>
      <p:sp>
        <p:nvSpPr>
          <p:cNvPr id="8" name="Slide Number Placeholder 6"/>
          <p:cNvSpPr>
            <a:spLocks noGrp="1"/>
          </p:cNvSpPr>
          <p:nvPr>
            <p:ph type="sldNum" sz="quarter" idx="10"/>
          </p:nvPr>
        </p:nvSpPr>
        <p:spPr>
          <a:xfrm>
            <a:off x="6553200" y="6356350"/>
            <a:ext cx="2133600" cy="365125"/>
          </a:xfrm>
        </p:spPr>
        <p:txBody>
          <a:bodyPr/>
          <a:lstStyle>
            <a:lvl1pPr>
              <a:defRPr>
                <a:solidFill>
                  <a:srgbClr val="FFFFFF"/>
                </a:solidFill>
                <a:latin typeface="Georgia"/>
                <a:cs typeface="Georgia"/>
              </a:defRPr>
            </a:lvl1pPr>
          </a:lstStyle>
          <a:p>
            <a:fld id="{E5AB99D7-B173-BB49-BCCE-F0FBED44CA43}" type="slidenum">
              <a:rPr lang="en-US" smtClean="0"/>
              <a:pPr/>
              <a:t>‹#›</a:t>
            </a:fld>
            <a:endParaRPr lang="en-US" dirty="0"/>
          </a:p>
        </p:txBody>
      </p:sp>
    </p:spTree>
    <p:extLst>
      <p:ext uri="{BB962C8B-B14F-4D97-AF65-F5344CB8AC3E}">
        <p14:creationId xmlns:p14="http://schemas.microsoft.com/office/powerpoint/2010/main" val="3824674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pic>
        <p:nvPicPr>
          <p:cNvPr id="2" name="Picture 8" descr="MC_Words.png">
            <a:hlinkClick r:id="rId2"/>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685800" y="6629400"/>
            <a:ext cx="1428750" cy="1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p:cNvSpPr txBox="1">
            <a:spLocks/>
          </p:cNvSpPr>
          <p:nvPr userDrawn="1"/>
        </p:nvSpPr>
        <p:spPr bwMode="auto">
          <a:xfrm>
            <a:off x="609600" y="6400800"/>
            <a:ext cx="2438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r>
              <a:rPr lang="en-US" sz="1000" b="1" smtClean="0">
                <a:solidFill>
                  <a:prstClr val="black"/>
                </a:solidFill>
                <a:latin typeface="Trebuchet MS" charset="0"/>
              </a:rPr>
              <a:t>The Social Media Data Stacks</a:t>
            </a:r>
          </a:p>
        </p:txBody>
      </p:sp>
      <p:pic>
        <p:nvPicPr>
          <p:cNvPr id="4" name="Picture 8" descr="MC_BlackBarsForQ3_2010.png">
            <a:hlinkClick r:id="rId2"/>
          </p:cNvPr>
          <p:cNvPicPr>
            <a:picLocks/>
          </p:cNvPicPr>
          <p:nvPr userDrawn="1"/>
        </p:nvPicPr>
        <p:blipFill>
          <a:blip r:embed="rId4">
            <a:extLst>
              <a:ext uri="{28A0092B-C50C-407E-A947-70E740481C1C}">
                <a14:useLocalDpi xmlns:a14="http://schemas.microsoft.com/office/drawing/2010/main"/>
              </a:ext>
            </a:extLst>
          </a:blip>
          <a:srcRect/>
          <a:stretch>
            <a:fillRect/>
          </a:stretch>
        </p:blipFill>
        <p:spPr bwMode="auto">
          <a:xfrm>
            <a:off x="381000" y="6457950"/>
            <a:ext cx="24765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userDrawn="1"/>
        </p:nvSpPr>
        <p:spPr>
          <a:xfrm>
            <a:off x="0" y="685800"/>
            <a:ext cx="9144000" cy="533400"/>
          </a:xfrm>
          <a:prstGeom prst="rect">
            <a:avLst/>
          </a:prstGeom>
          <a:solidFill>
            <a:srgbClr val="FFE3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sz="1400" dirty="0">
              <a:solidFill>
                <a:prstClr val="black"/>
              </a:solidFill>
              <a:latin typeface="Trebuchet MS"/>
            </a:endParaRPr>
          </a:p>
          <a:p>
            <a:pPr algn="ctr" defTabSz="914400" fontAlgn="base">
              <a:spcBef>
                <a:spcPct val="0"/>
              </a:spcBef>
              <a:spcAft>
                <a:spcPct val="0"/>
              </a:spcAft>
              <a:defRPr/>
            </a:pPr>
            <a:endParaRPr lang="en-US" sz="1400" dirty="0">
              <a:solidFill>
                <a:prstClr val="black"/>
              </a:solidFill>
              <a:latin typeface="Trebuchet MS"/>
            </a:endParaRPr>
          </a:p>
        </p:txBody>
      </p:sp>
      <p:pic>
        <p:nvPicPr>
          <p:cNvPr id="8" name="Picture 7" descr="hubspot_logo_transparent.png">
            <a:hlinkClick r:id="rId5"/>
          </p:cNvPr>
          <p:cNvPicPr>
            <a:picLocks noChangeAspect="1"/>
          </p:cNvPicPr>
          <p:nvPr userDrawn="1"/>
        </p:nvPicPr>
        <p:blipFill>
          <a:blip r:embed="rId6">
            <a:extLst>
              <a:ext uri="{28A0092B-C50C-407E-A947-70E740481C1C}">
                <a14:useLocalDpi xmlns:a14="http://schemas.microsoft.com/office/drawing/2010/main"/>
              </a:ext>
            </a:extLst>
          </a:blip>
          <a:srcRect/>
          <a:stretch>
            <a:fillRect/>
          </a:stretch>
        </p:blipFill>
        <p:spPr bwMode="auto">
          <a:xfrm>
            <a:off x="4004468" y="6378575"/>
            <a:ext cx="11350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5101119"/>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4" Type="http://schemas.openxmlformats.org/officeDocument/2006/relationships/slideLayout" Target="../slideLayouts/slideLayout12.xml"/><Relationship Id="rId5" Type="http://schemas.openxmlformats.org/officeDocument/2006/relationships/slideLayout" Target="../slideLayouts/slideLayout13.xml"/><Relationship Id="rId6" Type="http://schemas.openxmlformats.org/officeDocument/2006/relationships/theme" Target="../theme/theme2.xml"/><Relationship Id="rId1" Type="http://schemas.openxmlformats.org/officeDocument/2006/relationships/slideLayout" Target="../slideLayouts/slideLayout9.xml"/><Relationship Id="rId2"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800" i="1">
                <a:solidFill>
                  <a:srgbClr val="FFFFFF"/>
                </a:solidFill>
                <a:latin typeface="Georgia"/>
              </a:defRPr>
            </a:lvl1pPr>
          </a:lstStyle>
          <a:p>
            <a:fld id="{E5AB99D7-B173-BB49-BCCE-F0FBED44CA43}" type="slidenum">
              <a:rPr lang="en-US" smtClean="0"/>
              <a:pPr/>
              <a:t>‹#›</a:t>
            </a:fld>
            <a:endParaRPr lang="en-US" dirty="0"/>
          </a:p>
        </p:txBody>
      </p:sp>
    </p:spTree>
    <p:extLst>
      <p:ext uri="{BB962C8B-B14F-4D97-AF65-F5344CB8AC3E}">
        <p14:creationId xmlns:p14="http://schemas.microsoft.com/office/powerpoint/2010/main" val="838059289"/>
      </p:ext>
    </p:extLst>
  </p:cSld>
  <p:clrMap bg1="lt1" tx1="dk1" bg2="lt2" tx2="dk2" accent1="accent1" accent2="accent2" accent3="accent3" accent4="accent4" accent5="accent5" accent6="accent6" hlink="hlink" folHlink="folHlink"/>
  <p:sldLayoutIdLst>
    <p:sldLayoutId id="2147483650" r:id="rId1"/>
    <p:sldLayoutId id="2147483661" r:id="rId2"/>
    <p:sldLayoutId id="2147483652" r:id="rId3"/>
    <p:sldLayoutId id="2147483660" r:id="rId4"/>
    <p:sldLayoutId id="2147483664" r:id="rId5"/>
    <p:sldLayoutId id="2147483651" r:id="rId6"/>
    <p:sldLayoutId id="2147483662" r:id="rId7"/>
    <p:sldLayoutId id="2147483666" r:id="rId8"/>
  </p:sldLayoutIdLst>
  <p:hf hdr="0" ftr="0" dt="0"/>
  <p:txStyles>
    <p:titleStyle>
      <a:lvl1pPr algn="ctr" defTabSz="457200" rtl="0" eaLnBrk="1" latinLnBrk="0" hangingPunct="1">
        <a:spcBef>
          <a:spcPct val="0"/>
        </a:spcBef>
        <a:buNone/>
        <a:defRPr lang="en-US" sz="1600" b="0" i="0" kern="1200" smtClean="0">
          <a:solidFill>
            <a:schemeClr val="tx1"/>
          </a:solidFill>
          <a:latin typeface="Georgia"/>
          <a:ea typeface="+mn-ea"/>
          <a:cs typeface="+mn-cs"/>
        </a:defRPr>
      </a:lvl1pPr>
    </p:titleStyle>
    <p:bodyStyle>
      <a:lvl1pPr marL="342900" indent="-342900" algn="l" defTabSz="457200" rtl="0" eaLnBrk="1" latinLnBrk="0" hangingPunct="1">
        <a:spcBef>
          <a:spcPct val="20000"/>
        </a:spcBef>
        <a:buFont typeface="Arial"/>
        <a:buChar char="•"/>
        <a:defRPr lang="en-US" sz="1600" kern="1200" smtClean="0">
          <a:solidFill>
            <a:schemeClr val="tx1"/>
          </a:solidFill>
          <a:latin typeface="Georgia"/>
          <a:ea typeface="+mn-ea"/>
          <a:cs typeface="+mn-cs"/>
        </a:defRPr>
      </a:lvl1pPr>
      <a:lvl2pPr marL="742950" indent="-285750" algn="l" defTabSz="457200" rtl="0" eaLnBrk="1" latinLnBrk="0" hangingPunct="1">
        <a:spcBef>
          <a:spcPct val="20000"/>
        </a:spcBef>
        <a:buFont typeface="Arial"/>
        <a:buChar char="–"/>
        <a:defRPr lang="en-US" sz="1400" kern="1200" smtClean="0">
          <a:solidFill>
            <a:schemeClr val="tx1"/>
          </a:solidFill>
          <a:latin typeface="Georgia"/>
          <a:ea typeface="+mn-ea"/>
          <a:cs typeface="+mn-cs"/>
        </a:defRPr>
      </a:lvl2pPr>
      <a:lvl3pPr marL="1143000" indent="-228600" algn="l" defTabSz="457200" rtl="0" eaLnBrk="1" latinLnBrk="0" hangingPunct="1">
        <a:spcBef>
          <a:spcPct val="20000"/>
        </a:spcBef>
        <a:buFont typeface="Arial"/>
        <a:buChar char="•"/>
        <a:defRPr lang="en-US" sz="1400" kern="1200" smtClean="0">
          <a:solidFill>
            <a:schemeClr val="tx1"/>
          </a:solidFill>
          <a:latin typeface="Georgia"/>
          <a:ea typeface="+mn-ea"/>
          <a:cs typeface="+mn-cs"/>
        </a:defRPr>
      </a:lvl3pPr>
      <a:lvl4pPr marL="1600200" indent="-228600" algn="l" defTabSz="457200" rtl="0" eaLnBrk="1" latinLnBrk="0" hangingPunct="1">
        <a:spcBef>
          <a:spcPct val="20000"/>
        </a:spcBef>
        <a:buFont typeface="Arial"/>
        <a:buChar char="–"/>
        <a:defRPr lang="en-US" sz="1200" kern="1200" smtClean="0">
          <a:solidFill>
            <a:schemeClr val="tx1"/>
          </a:solidFill>
          <a:latin typeface="Georgia"/>
          <a:ea typeface="+mn-ea"/>
          <a:cs typeface="+mn-cs"/>
        </a:defRPr>
      </a:lvl4pPr>
      <a:lvl5pPr marL="2057400" indent="-228600" algn="l" defTabSz="457200" rtl="0" eaLnBrk="1" latinLnBrk="0" hangingPunct="1">
        <a:spcBef>
          <a:spcPct val="20000"/>
        </a:spcBef>
        <a:buFont typeface="Arial"/>
        <a:buChar char="»"/>
        <a:defRPr lang="en-US" sz="1200" kern="1200">
          <a:solidFill>
            <a:schemeClr val="tx1"/>
          </a:solidFill>
          <a:latin typeface="Georgia"/>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455177"/>
      </p:ext>
    </p:extLst>
  </p:cSld>
  <p:clrMap bg1="lt1" tx1="dk1" bg2="lt2" tx2="dk2" accent1="accent1" accent2="accent2" accent3="accent3" accent4="accent4" accent5="accent5" accent6="accent6" hlink="hlink" folHlink="folHlink"/>
  <p:sldLayoutIdLst>
    <p:sldLayoutId id="2147483671" r:id="rId1"/>
    <p:sldLayoutId id="2147483675" r:id="rId2"/>
    <p:sldLayoutId id="2147483676" r:id="rId3"/>
    <p:sldLayoutId id="2147483680" r:id="rId4"/>
    <p:sldLayoutId id="2147483681" r:id="rId5"/>
  </p:sldLayoutIdLst>
  <p:hf hdr="0" ftr="0" dt="0"/>
  <p:txStyles>
    <p:titleStyle>
      <a:lvl1pPr algn="l" rtl="0" eaLnBrk="0" fontAlgn="base" hangingPunct="0">
        <a:spcBef>
          <a:spcPct val="0"/>
        </a:spcBef>
        <a:spcAft>
          <a:spcPct val="0"/>
        </a:spcAft>
        <a:defRPr sz="2800" b="1" kern="1200">
          <a:solidFill>
            <a:schemeClr val="tx1"/>
          </a:solidFill>
          <a:latin typeface="Trebuchet MS" pitchFamily="34" charset="0"/>
          <a:ea typeface="ＭＳ Ｐゴシック" charset="0"/>
          <a:cs typeface="ＭＳ Ｐゴシック" charset="0"/>
        </a:defRPr>
      </a:lvl1pPr>
      <a:lvl2pPr algn="l" rtl="0" eaLnBrk="0" fontAlgn="base" hangingPunct="0">
        <a:spcBef>
          <a:spcPct val="0"/>
        </a:spcBef>
        <a:spcAft>
          <a:spcPct val="0"/>
        </a:spcAft>
        <a:defRPr sz="2800" b="1">
          <a:solidFill>
            <a:schemeClr val="tx1"/>
          </a:solidFill>
          <a:latin typeface="Trebuchet MS" pitchFamily="34" charset="0"/>
          <a:ea typeface="ＭＳ Ｐゴシック" charset="0"/>
          <a:cs typeface="ＭＳ Ｐゴシック" charset="0"/>
        </a:defRPr>
      </a:lvl2pPr>
      <a:lvl3pPr algn="l" rtl="0" eaLnBrk="0" fontAlgn="base" hangingPunct="0">
        <a:spcBef>
          <a:spcPct val="0"/>
        </a:spcBef>
        <a:spcAft>
          <a:spcPct val="0"/>
        </a:spcAft>
        <a:defRPr sz="2800" b="1">
          <a:solidFill>
            <a:schemeClr val="tx1"/>
          </a:solidFill>
          <a:latin typeface="Trebuchet MS" pitchFamily="34" charset="0"/>
          <a:ea typeface="ＭＳ Ｐゴシック" charset="0"/>
          <a:cs typeface="ＭＳ Ｐゴシック" charset="0"/>
        </a:defRPr>
      </a:lvl3pPr>
      <a:lvl4pPr algn="l" rtl="0" eaLnBrk="0" fontAlgn="base" hangingPunct="0">
        <a:spcBef>
          <a:spcPct val="0"/>
        </a:spcBef>
        <a:spcAft>
          <a:spcPct val="0"/>
        </a:spcAft>
        <a:defRPr sz="2800" b="1">
          <a:solidFill>
            <a:schemeClr val="tx1"/>
          </a:solidFill>
          <a:latin typeface="Trebuchet MS" pitchFamily="34" charset="0"/>
          <a:ea typeface="ＭＳ Ｐゴシック" charset="0"/>
          <a:cs typeface="ＭＳ Ｐゴシック" charset="0"/>
        </a:defRPr>
      </a:lvl4pPr>
      <a:lvl5pPr algn="l" rtl="0" eaLnBrk="0" fontAlgn="base" hangingPunct="0">
        <a:spcBef>
          <a:spcPct val="0"/>
        </a:spcBef>
        <a:spcAft>
          <a:spcPct val="0"/>
        </a:spcAft>
        <a:defRPr sz="2800" b="1">
          <a:solidFill>
            <a:schemeClr val="tx1"/>
          </a:solidFill>
          <a:latin typeface="Trebuchet MS" pitchFamily="3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lnSpc>
          <a:spcPct val="150000"/>
        </a:lnSpc>
        <a:spcBef>
          <a:spcPct val="20000"/>
        </a:spcBef>
        <a:spcAft>
          <a:spcPct val="0"/>
        </a:spcAft>
        <a:buFont typeface="Arial" charset="0"/>
        <a:buChar char="•"/>
        <a:defRPr sz="20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27.jpeg"/><Relationship Id="rId5" Type="http://schemas.openxmlformats.org/officeDocument/2006/relationships/image" Target="../media/image28.jpeg"/><Relationship Id="rId6" Type="http://schemas.openxmlformats.org/officeDocument/2006/relationships/image" Target="../media/image29.jpeg"/><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30.emf"/><Relationship Id="rId4" Type="http://schemas.openxmlformats.org/officeDocument/2006/relationships/image" Target="../media/image31.jpeg"/><Relationship Id="rId5" Type="http://schemas.openxmlformats.org/officeDocument/2006/relationships/image" Target="../media/image7.jpeg"/><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4" Type="http://schemas.openxmlformats.org/officeDocument/2006/relationships/image" Target="../media/image30.emf"/><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30.emf"/><Relationship Id="rId4" Type="http://schemas.openxmlformats.org/officeDocument/2006/relationships/image" Target="../media/image7.jpeg"/><Relationship Id="rId5" Type="http://schemas.openxmlformats.org/officeDocument/2006/relationships/image" Target="../media/image33.jpeg"/><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30.emf"/><Relationship Id="rId4" Type="http://schemas.openxmlformats.org/officeDocument/2006/relationships/image" Target="../media/image34.jpeg"/><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30.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0.emf"/><Relationship Id="rId5" Type="http://schemas.openxmlformats.org/officeDocument/2006/relationships/image" Target="../media/image36.jpeg"/><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4" Type="http://schemas.openxmlformats.org/officeDocument/2006/relationships/image" Target="../media/image30.emf"/><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hyperlink" Target="http://webtrends.about.com/od/glossary/g/what-is-a-tweet.htm" TargetMode="External"/><Relationship Id="rId4" Type="http://schemas.openxmlformats.org/officeDocument/2006/relationships/image" Target="../media/image39.png"/><Relationship Id="rId5" Type="http://schemas.openxmlformats.org/officeDocument/2006/relationships/image" Target="../media/image40.pn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31.jpeg"/><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image" Target="../media/image4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 Id="rId3" Type="http://schemas.openxmlformats.org/officeDocument/2006/relationships/image" Target="../media/image4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 Id="rId3" Type="http://schemas.openxmlformats.org/officeDocument/2006/relationships/image" Target="../media/image44.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 Id="rId3" Type="http://schemas.openxmlformats.org/officeDocument/2006/relationships/image" Target="../media/image45.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0.xml"/><Relationship Id="rId3" Type="http://schemas.openxmlformats.org/officeDocument/2006/relationships/image" Target="../media/image46.emf"/></Relationships>
</file>

<file path=ppt/slides/_rels/slide31.xml.rels><?xml version="1.0" encoding="UTF-8" standalone="yes"?>
<Relationships xmlns="http://schemas.openxmlformats.org/package/2006/relationships"><Relationship Id="rId3" Type="http://schemas.openxmlformats.org/officeDocument/2006/relationships/image" Target="../media/image47.emf"/><Relationship Id="rId4" Type="http://schemas.openxmlformats.org/officeDocument/2006/relationships/image" Target="../media/image31.jpeg"/><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image" Target="../media/image48.emf"/><Relationship Id="rId4" Type="http://schemas.openxmlformats.org/officeDocument/2006/relationships/image" Target="../media/image31.jpeg"/><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49.emf"/><Relationship Id="rId4" Type="http://schemas.openxmlformats.org/officeDocument/2006/relationships/image" Target="../media/image31.jpeg"/><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50.emf"/><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9" Type="http://schemas.openxmlformats.org/officeDocument/2006/relationships/hyperlink" Target="http://www.newsitemediagroup.com/" TargetMode="External"/><Relationship Id="rId20" Type="http://schemas.openxmlformats.org/officeDocument/2006/relationships/hyperlink" Target="https://twitter.com/hubspot" TargetMode="External"/><Relationship Id="rId21" Type="http://schemas.openxmlformats.org/officeDocument/2006/relationships/hyperlink" Target="https://twitter.com/incentintel" TargetMode="External"/><Relationship Id="rId22" Type="http://schemas.openxmlformats.org/officeDocument/2006/relationships/hyperlink" Target="https://twitter.com/socialmedia247" TargetMode="External"/><Relationship Id="rId23" Type="http://schemas.openxmlformats.org/officeDocument/2006/relationships/hyperlink" Target="http://www.twitter.com/socialmedia630" TargetMode="External"/><Relationship Id="rId24" Type="http://schemas.openxmlformats.org/officeDocument/2006/relationships/hyperlink" Target="http://www.twitter.com/briansolis" TargetMode="External"/><Relationship Id="rId25" Type="http://schemas.openxmlformats.org/officeDocument/2006/relationships/hyperlink" Target="https://twitter.com/cydtetro" TargetMode="External"/><Relationship Id="rId26" Type="http://schemas.openxmlformats.org/officeDocument/2006/relationships/hyperlink" Target="https://twitter.com/socialmediaclub" TargetMode="External"/><Relationship Id="rId27" Type="http://schemas.openxmlformats.org/officeDocument/2006/relationships/hyperlink" Target="https://twitter.com/KarenRubin" TargetMode="External"/><Relationship Id="rId28" Type="http://schemas.openxmlformats.org/officeDocument/2006/relationships/hyperlink" Target="https://twitter.com/SteinarKnutsen" TargetMode="External"/><Relationship Id="rId29" Type="http://schemas.openxmlformats.org/officeDocument/2006/relationships/hyperlink" Target="https://twitter.com/mvolpe" TargetMode="External"/><Relationship Id="rId30" Type="http://schemas.openxmlformats.org/officeDocument/2006/relationships/image" Target="../media/image7.jpeg"/><Relationship Id="rId10" Type="http://schemas.openxmlformats.org/officeDocument/2006/relationships/hyperlink" Target="http://www.hubspot.tv" TargetMode="External"/><Relationship Id="rId11" Type="http://schemas.openxmlformats.org/officeDocument/2006/relationships/hyperlink" Target="http://www.seomoz.org/" TargetMode="External"/><Relationship Id="rId12" Type="http://schemas.openxmlformats.org/officeDocument/2006/relationships/hyperlink" Target="http://www.searchenginewatch.com" TargetMode="External"/><Relationship Id="rId13" Type="http://schemas.openxmlformats.org/officeDocument/2006/relationships/hyperlink" Target="http://www.toprankmarketing.com/" TargetMode="External"/><Relationship Id="rId14" Type="http://schemas.openxmlformats.org/officeDocument/2006/relationships/hyperlink" Target="http://www.uie.com/brainsparks/" TargetMode="External"/><Relationship Id="rId15" Type="http://schemas.openxmlformats.org/officeDocument/2006/relationships/hyperlink" Target="http://www.davidmeermanscott.com/" TargetMode="External"/><Relationship Id="rId16" Type="http://schemas.openxmlformats.org/officeDocument/2006/relationships/hyperlink" Target="http://www.briansolis.com" TargetMode="External"/><Relationship Id="rId17" Type="http://schemas.openxmlformats.org/officeDocument/2006/relationships/hyperlink" Target="http://www.buyerpersona.com/" TargetMode="External"/><Relationship Id="rId18" Type="http://schemas.openxmlformats.org/officeDocument/2006/relationships/hyperlink" Target="http://www.fistfuloftalent.com" TargetMode="External"/><Relationship Id="rId19" Type="http://schemas.openxmlformats.org/officeDocument/2006/relationships/hyperlink" Target="http://www.hrcapitalist.com/" TargetMode="External"/><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hyperlink" Target="http" TargetMode="External"/><Relationship Id="rId4" Type="http://schemas.openxmlformats.org/officeDocument/2006/relationships/hyperlink" Target="http://www.mikevolpe.com/" TargetMode="External"/><Relationship Id="rId5" Type="http://schemas.openxmlformats.org/officeDocument/2006/relationships/hyperlink" Target="http://www.shegeeks.net" TargetMode="External"/><Relationship Id="rId6" Type="http://schemas.openxmlformats.org/officeDocument/2006/relationships/hyperlink" Target="http://www.chrisbrogan.com/" TargetMode="External"/><Relationship Id="rId7" Type="http://schemas.openxmlformats.org/officeDocument/2006/relationships/hyperlink" Target="http://www.hubspot.com" TargetMode="External"/><Relationship Id="rId8" Type="http://schemas.openxmlformats.org/officeDocument/2006/relationships/hyperlink" Target="http://www.inboundmarketing.com/"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51.png"/></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4" Type="http://schemas.openxmlformats.org/officeDocument/2006/relationships/hyperlink" Target="http://www.tobyelwin.com" TargetMode="External"/><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3.png"/></Relationships>
</file>

<file path=ppt/slides/_rels/slide4.xml.rels><?xml version="1.0" encoding="UTF-8" standalone="yes"?>
<Relationships xmlns="http://schemas.openxmlformats.org/package/2006/relationships"><Relationship Id="rId11" Type="http://schemas.openxmlformats.org/officeDocument/2006/relationships/image" Target="../media/image17.png"/><Relationship Id="rId12" Type="http://schemas.openxmlformats.org/officeDocument/2006/relationships/image" Target="../media/image18.png"/><Relationship Id="rId13" Type="http://schemas.openxmlformats.org/officeDocument/2006/relationships/hyperlink" Target="http://www.tobyelwin.com/blog" TargetMode="External"/><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 Id="rId9" Type="http://schemas.openxmlformats.org/officeDocument/2006/relationships/image" Target="../media/image15.png"/><Relationship Id="rId10" Type="http://schemas.openxmlformats.org/officeDocument/2006/relationships/image" Target="../media/image1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60.png"/></Relationships>
</file>

<file path=ppt/slides/_rels/slide48.xml.rels><?xml version="1.0" encoding="UTF-8" standalone="yes"?>
<Relationships xmlns="http://schemas.openxmlformats.org/package/2006/relationships"><Relationship Id="rId3" Type="http://schemas.openxmlformats.org/officeDocument/2006/relationships/image" Target="../media/image61.png"/><Relationship Id="rId4" Type="http://schemas.openxmlformats.org/officeDocument/2006/relationships/hyperlink" Target="http://www.marketingcharts.com/" TargetMode="External"/><Relationship Id="rId5" Type="http://schemas.openxmlformats.org/officeDocument/2006/relationships/image" Target="../media/image62.png"/><Relationship Id="rId6" Type="http://schemas.openxmlformats.org/officeDocument/2006/relationships/image" Target="../media/image2.png"/><Relationship Id="rId7" Type="http://schemas.openxmlformats.org/officeDocument/2006/relationships/hyperlink" Target="http://www.watershed-publishing.com/" TargetMode="External"/><Relationship Id="rId8" Type="http://schemas.openxmlformats.org/officeDocument/2006/relationships/image" Target="../media/image63.png"/><Relationship Id="rId1" Type="http://schemas.openxmlformats.org/officeDocument/2006/relationships/slideLayout" Target="../slideLayouts/slideLayout12.xml"/><Relationship Id="rId2" Type="http://schemas.openxmlformats.org/officeDocument/2006/relationships/notesSlide" Target="../notesSlides/notesSlide4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hyperlink" Target="http://www.pewinternet.org/~/media/Files/Reports/2011/PIP-SNS-Update-2011.pdf" TargetMode="External"/><Relationship Id="rId4" Type="http://schemas.openxmlformats.org/officeDocument/2006/relationships/hyperlink" Target="http://www.marketingcharts.com/direct/2-in-3-online-adults-use-socnets-18975/" TargetMode="External"/><Relationship Id="rId5" Type="http://schemas.openxmlformats.org/officeDocument/2006/relationships/hyperlink" Target="http://www.marketingcharts.com/" TargetMode="External"/><Relationship Id="rId6" Type="http://schemas.openxmlformats.org/officeDocument/2006/relationships/image" Target="../media/image3.png"/><Relationship Id="rId7" Type="http://schemas.openxmlformats.org/officeDocument/2006/relationships/chart" Target="../charts/chart1.xml"/><Relationship Id="rId1" Type="http://schemas.openxmlformats.org/officeDocument/2006/relationships/slideLayout" Target="../slideLayouts/slideLayout9.xml"/><Relationship Id="rId2" Type="http://schemas.openxmlformats.org/officeDocument/2006/relationships/notesSlide" Target="../notesSlides/notesSlide42.xml"/></Relationships>
</file>

<file path=ppt/slides/_rels/slide51.xml.rels><?xml version="1.0" encoding="UTF-8" standalone="yes"?>
<Relationships xmlns="http://schemas.openxmlformats.org/package/2006/relationships"><Relationship Id="rId3" Type="http://schemas.openxmlformats.org/officeDocument/2006/relationships/hyperlink" Target="http://www.marketingcharts.com/direct/7-in-10-cmos-feel-unprepared-for-data-19626/" TargetMode="External"/><Relationship Id="rId4" Type="http://schemas.openxmlformats.org/officeDocument/2006/relationships/hyperlink" Target="http://www-03.ibm.com/press/us/en/pressrelease/35633.wss" TargetMode="External"/><Relationship Id="rId5" Type="http://schemas.openxmlformats.org/officeDocument/2006/relationships/hyperlink" Target="http://www.marketingcharts.com/" TargetMode="External"/><Relationship Id="rId6" Type="http://schemas.openxmlformats.org/officeDocument/2006/relationships/image" Target="../media/image3.png"/><Relationship Id="rId7" Type="http://schemas.openxmlformats.org/officeDocument/2006/relationships/chart" Target="../charts/chart2.xml"/><Relationship Id="rId1" Type="http://schemas.openxmlformats.org/officeDocument/2006/relationships/slideLayout" Target="../slideLayouts/slideLayout10.xml"/><Relationship Id="rId2" Type="http://schemas.openxmlformats.org/officeDocument/2006/relationships/notesSlide" Target="../notesSlides/notesSlide43.xml"/></Relationships>
</file>

<file path=ppt/slides/_rels/slide52.xml.rels><?xml version="1.0" encoding="UTF-8" standalone="yes"?>
<Relationships xmlns="http://schemas.openxmlformats.org/package/2006/relationships"><Relationship Id="rId3" Type="http://schemas.openxmlformats.org/officeDocument/2006/relationships/hyperlink" Target="http://www.exacttarget.com/resources/SFF10_highres.pdf" TargetMode="External"/><Relationship Id="rId4" Type="http://schemas.openxmlformats.org/officeDocument/2006/relationships/hyperlink" Target="http://www.marketingcharts.com/" TargetMode="External"/><Relationship Id="rId5" Type="http://schemas.openxmlformats.org/officeDocument/2006/relationships/image" Target="../media/image3.png"/><Relationship Id="rId6" Type="http://schemas.openxmlformats.org/officeDocument/2006/relationships/chart" Target="../charts/chart3.xml"/><Relationship Id="rId1" Type="http://schemas.openxmlformats.org/officeDocument/2006/relationships/slideLayout" Target="../slideLayouts/slideLayout11.xml"/><Relationship Id="rId2" Type="http://schemas.openxmlformats.org/officeDocument/2006/relationships/notesSlide" Target="../notesSlides/notesSlide44.xml"/></Relationships>
</file>

<file path=ppt/slides/_rels/slide53.xml.rels><?xml version="1.0" encoding="UTF-8" standalone="yes"?>
<Relationships xmlns="http://schemas.openxmlformats.org/package/2006/relationships"><Relationship Id="rId3" Type="http://schemas.openxmlformats.org/officeDocument/2006/relationships/hyperlink" Target="http://blog.hubspot.com/blog/tabid/6307/bid/25609/80-of-Social-Media-Users-Prefer-Facebook-for-Connecting-With-Brands.aspx" TargetMode="External"/><Relationship Id="rId4" Type="http://schemas.openxmlformats.org/officeDocument/2006/relationships/hyperlink" Target="http://www.marketingcharts.com/" TargetMode="External"/><Relationship Id="rId5" Type="http://schemas.openxmlformats.org/officeDocument/2006/relationships/image" Target="../media/image3.png"/><Relationship Id="rId6" Type="http://schemas.openxmlformats.org/officeDocument/2006/relationships/chart" Target="../charts/chart4.xml"/><Relationship Id="rId1" Type="http://schemas.openxmlformats.org/officeDocument/2006/relationships/slideLayout" Target="../slideLayouts/slideLayout11.xml"/><Relationship Id="rId2" Type="http://schemas.openxmlformats.org/officeDocument/2006/relationships/notesSlide" Target="../notesSlides/notesSlide45.xml"/></Relationships>
</file>

<file path=ppt/slides/_rels/slide54.xml.rels><?xml version="1.0" encoding="UTF-8" standalone="yes"?>
<Relationships xmlns="http://schemas.openxmlformats.org/package/2006/relationships"><Relationship Id="rId3" Type="http://schemas.openxmlformats.org/officeDocument/2006/relationships/hyperlink" Target="http://www.marketingcharts.com/direct/socnets-most-used-for-friends-family-19459/" TargetMode="External"/><Relationship Id="rId4" Type="http://schemas.openxmlformats.org/officeDocument/2006/relationships/hyperlink" Target="http://www.marketingcharts.com/" TargetMode="External"/><Relationship Id="rId5" Type="http://schemas.openxmlformats.org/officeDocument/2006/relationships/image" Target="../media/image3.png"/><Relationship Id="rId6" Type="http://schemas.openxmlformats.org/officeDocument/2006/relationships/chart" Target="../charts/chart5.xml"/><Relationship Id="rId1" Type="http://schemas.openxmlformats.org/officeDocument/2006/relationships/slideLayout" Target="../slideLayouts/slideLayout11.xml"/><Relationship Id="rId2" Type="http://schemas.openxmlformats.org/officeDocument/2006/relationships/notesSlide" Target="../notesSlides/notesSlide46.xml"/></Relationships>
</file>

<file path=ppt/slides/_rels/slide55.xml.rels><?xml version="1.0" encoding="UTF-8" standalone="yes"?>
<Relationships xmlns="http://schemas.openxmlformats.org/package/2006/relationships"><Relationship Id="rId3" Type="http://schemas.openxmlformats.org/officeDocument/2006/relationships/hyperlink" Target="http://www.powerreviews.com/assets/download/Social_Shopping_2011_Brief1.pdf" TargetMode="External"/><Relationship Id="rId4" Type="http://schemas.openxmlformats.org/officeDocument/2006/relationships/hyperlink" Target="http://www.marketingcharts.com/" TargetMode="External"/><Relationship Id="rId5" Type="http://schemas.openxmlformats.org/officeDocument/2006/relationships/image" Target="../media/image3.png"/><Relationship Id="rId6" Type="http://schemas.openxmlformats.org/officeDocument/2006/relationships/chart" Target="../charts/chart6.xml"/><Relationship Id="rId1" Type="http://schemas.openxmlformats.org/officeDocument/2006/relationships/slideLayout" Target="../slideLayouts/slideLayout11.xml"/><Relationship Id="rId2" Type="http://schemas.openxmlformats.org/officeDocument/2006/relationships/notesSlide" Target="../notesSlides/notesSlide47.xml"/></Relationships>
</file>

<file path=ppt/slides/_rels/slide56.xml.rels><?xml version="1.0" encoding="UTF-8" standalone="yes"?>
<Relationships xmlns="http://schemas.openxmlformats.org/package/2006/relationships"><Relationship Id="rId3" Type="http://schemas.openxmlformats.org/officeDocument/2006/relationships/hyperlink" Target="http://www.marketingcharts.com/direct/consumers-prefer-infrequent-socnet-communication-17807/performics-advice-june-2011jpg/" TargetMode="External"/><Relationship Id="rId4" Type="http://schemas.openxmlformats.org/officeDocument/2006/relationships/hyperlink" Target="http://www.marketingcharts.com/" TargetMode="External"/><Relationship Id="rId5" Type="http://schemas.openxmlformats.org/officeDocument/2006/relationships/image" Target="../media/image3.png"/><Relationship Id="rId6" Type="http://schemas.openxmlformats.org/officeDocument/2006/relationships/chart" Target="../charts/chart7.xml"/><Relationship Id="rId1" Type="http://schemas.openxmlformats.org/officeDocument/2006/relationships/slideLayout" Target="../slideLayouts/slideLayout11.xml"/><Relationship Id="rId2" Type="http://schemas.openxmlformats.org/officeDocument/2006/relationships/notesSlide" Target="../notesSlides/notesSlide48.xml"/></Relationships>
</file>

<file path=ppt/slides/_rels/slide57.xml.rels><?xml version="1.0" encoding="UTF-8" standalone="yes"?>
<Relationships xmlns="http://schemas.openxmlformats.org/package/2006/relationships"><Relationship Id="rId3" Type="http://schemas.openxmlformats.org/officeDocument/2006/relationships/hyperlink" Target="http://www.marketingcharts.com/direct/55-plus-mobile-social-networking-doubles-19232/" TargetMode="External"/><Relationship Id="rId4" Type="http://schemas.openxmlformats.org/officeDocument/2006/relationships/hyperlink" Target="http://www.marketingcharts.com/" TargetMode="External"/><Relationship Id="rId5" Type="http://schemas.openxmlformats.org/officeDocument/2006/relationships/image" Target="../media/image3.png"/><Relationship Id="rId6" Type="http://schemas.openxmlformats.org/officeDocument/2006/relationships/chart" Target="../charts/chart8.xml"/><Relationship Id="rId1" Type="http://schemas.openxmlformats.org/officeDocument/2006/relationships/slideLayout" Target="../slideLayouts/slideLayout11.xml"/><Relationship Id="rId2" Type="http://schemas.openxmlformats.org/officeDocument/2006/relationships/notesSlide" Target="../notesSlides/notesSlide49.xml"/></Relationships>
</file>

<file path=ppt/slides/_rels/slide58.xml.rels><?xml version="1.0" encoding="UTF-8" standalone="yes"?>
<Relationships xmlns="http://schemas.openxmlformats.org/package/2006/relationships"><Relationship Id="rId3" Type="http://schemas.openxmlformats.org/officeDocument/2006/relationships/hyperlink" Target="http://www.marketingcharts.com/direct/consumers-prefer-infrequent-socnet-communication-17807/" TargetMode="External"/><Relationship Id="rId4" Type="http://schemas.openxmlformats.org/officeDocument/2006/relationships/hyperlink" Target="http://www.marketingcharts.com/" TargetMode="External"/><Relationship Id="rId5" Type="http://schemas.openxmlformats.org/officeDocument/2006/relationships/image" Target="../media/image3.png"/><Relationship Id="rId6" Type="http://schemas.openxmlformats.org/officeDocument/2006/relationships/chart" Target="../charts/chart9.xml"/><Relationship Id="rId1" Type="http://schemas.openxmlformats.org/officeDocument/2006/relationships/slideLayout" Target="../slideLayouts/slideLayout11.xml"/><Relationship Id="rId2" Type="http://schemas.openxmlformats.org/officeDocument/2006/relationships/notesSlide" Target="../notesSlides/notesSlide50.xml"/></Relationships>
</file>

<file path=ppt/slides/_rels/slide59.xml.rels><?xml version="1.0" encoding="UTF-8" standalone="yes"?>
<Relationships xmlns="http://schemas.openxmlformats.org/package/2006/relationships"><Relationship Id="rId3" Type="http://schemas.openxmlformats.org/officeDocument/2006/relationships/hyperlink" Target="http://www.hubspot.com/free-trial" TargetMode="External"/><Relationship Id="rId4" Type="http://schemas.openxmlformats.org/officeDocument/2006/relationships/image" Target="../media/image64.jpeg"/><Relationship Id="rId1" Type="http://schemas.openxmlformats.org/officeDocument/2006/relationships/slideLayout" Target="../slideLayouts/slideLayout12.xml"/><Relationship Id="rId2" Type="http://schemas.openxmlformats.org/officeDocument/2006/relationships/notesSlide" Target="../notesSlides/notesSlide51.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20.jpeg"/><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3" Type="http://schemas.openxmlformats.org/officeDocument/2006/relationships/hyperlink" Target="http://www.watershed-publishing.com/" TargetMode="External"/><Relationship Id="rId4" Type="http://schemas.openxmlformats.org/officeDocument/2006/relationships/hyperlink" Target="mailto:sarah@watershed-publishing.com" TargetMode="External"/><Relationship Id="rId5" Type="http://schemas.openxmlformats.org/officeDocument/2006/relationships/image" Target="../media/image63.png"/><Relationship Id="rId6" Type="http://schemas.openxmlformats.org/officeDocument/2006/relationships/image" Target="../media/image61.png"/><Relationship Id="rId7" Type="http://schemas.openxmlformats.org/officeDocument/2006/relationships/hyperlink" Target="http://www.comscore.com/" TargetMode="External"/><Relationship Id="rId8" Type="http://schemas.openxmlformats.org/officeDocument/2006/relationships/image" Target="../media/image65.jpeg"/><Relationship Id="rId9" Type="http://schemas.openxmlformats.org/officeDocument/2006/relationships/hyperlink" Target="http://www.hitwise.com/us/" TargetMode="External"/><Relationship Id="rId10" Type="http://schemas.openxmlformats.org/officeDocument/2006/relationships/image" Target="../media/image66.jpeg"/><Relationship Id="rId1" Type="http://schemas.openxmlformats.org/officeDocument/2006/relationships/slideLayout" Target="../slideLayouts/slideLayout12.xml"/><Relationship Id="rId2" Type="http://schemas.openxmlformats.org/officeDocument/2006/relationships/notesSlide" Target="../notesSlides/notesSlide5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1.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519090" y="866655"/>
            <a:ext cx="3654918" cy="2741188"/>
          </a:xfrm>
          <a:prstGeom prst="rect">
            <a:avLst/>
          </a:prstGeom>
          <a:effectLst>
            <a:outerShdw blurRad="50800" dist="38100" dir="2700000" algn="tl" rotWithShape="0">
              <a:srgbClr val="000000">
                <a:alpha val="43000"/>
              </a:srgbClr>
            </a:outerShdw>
          </a:effectLst>
        </p:spPr>
      </p:pic>
      <p:sp>
        <p:nvSpPr>
          <p:cNvPr id="6" name="Subtitle 5"/>
          <p:cNvSpPr>
            <a:spLocks noGrp="1"/>
          </p:cNvSpPr>
          <p:nvPr>
            <p:ph type="subTitle" idx="1"/>
          </p:nvPr>
        </p:nvSpPr>
        <p:spPr>
          <a:xfrm>
            <a:off x="0" y="3877709"/>
            <a:ext cx="9144000" cy="2154436"/>
          </a:xfrm>
          <a:solidFill>
            <a:srgbClr val="467ACE"/>
          </a:solidFill>
          <a:ln>
            <a:solidFill>
              <a:schemeClr val="tx2">
                <a:alpha val="38000"/>
              </a:schemeClr>
            </a:solidFill>
          </a:ln>
          <a:effectLst>
            <a:outerShdw blurRad="50800" dist="38100" dir="7740000" algn="tl" rotWithShape="0">
              <a:schemeClr val="tx1">
                <a:alpha val="43000"/>
              </a:schemeClr>
            </a:outerShdw>
          </a:effectLst>
        </p:spPr>
        <p:txBody>
          <a:bodyPr vert="horz" wrap="square" lIns="91440" tIns="45720" rIns="91440" bIns="45720" rtlCol="0" anchor="ctr" anchorCtr="1">
            <a:spAutoFit/>
          </a:bodyPr>
          <a:lstStyle/>
          <a:p>
            <a:pPr>
              <a:spcBef>
                <a:spcPts val="0"/>
              </a:spcBef>
            </a:pPr>
            <a:r>
              <a:rPr lang="en-US" sz="3200" b="1" dirty="0" smtClean="0">
                <a:solidFill>
                  <a:schemeClr val="bg1"/>
                </a:solidFill>
                <a:latin typeface="Avenir Heavy"/>
                <a:ea typeface="ヒラギノ明朝 Pro W6"/>
                <a:cs typeface="Avenir Heavy"/>
              </a:rPr>
              <a:t>		</a:t>
            </a:r>
            <a:r>
              <a:rPr lang="en-US" sz="3200" b="1" i="1" dirty="0" smtClean="0">
                <a:solidFill>
                  <a:schemeClr val="bg1"/>
                </a:solidFill>
                <a:latin typeface="Avenir Heavy"/>
                <a:ea typeface="ヒラギノ明朝 Pro W6"/>
                <a:cs typeface="Avenir Heavy"/>
              </a:rPr>
              <a:t>		</a:t>
            </a:r>
            <a:endParaRPr lang="en-US" sz="3200" b="1" i="1" dirty="0" smtClean="0">
              <a:solidFill>
                <a:schemeClr val="bg1"/>
              </a:solidFill>
              <a:latin typeface="Avenir Heavy"/>
              <a:ea typeface="ヒラギノ明朝 Pro W6"/>
              <a:cs typeface="Avenir Heavy"/>
            </a:endParaRPr>
          </a:p>
          <a:p>
            <a:pPr>
              <a:spcBef>
                <a:spcPts val="0"/>
              </a:spcBef>
              <a:spcAft>
                <a:spcPts val="1200"/>
              </a:spcAft>
            </a:pPr>
            <a:r>
              <a:rPr lang="en-US" sz="2800" b="1" dirty="0" smtClean="0">
                <a:solidFill>
                  <a:schemeClr val="bg1"/>
                </a:solidFill>
                <a:latin typeface="Avenir Heavy"/>
                <a:ea typeface="ヒラギノ明朝 Pro W6"/>
                <a:cs typeface="Avenir Heavy"/>
              </a:rPr>
              <a:t>The Shifting Role of </a:t>
            </a:r>
            <a:r>
              <a:rPr lang="en-US" sz="2800" b="1" strike="sngStrike" dirty="0" smtClean="0">
                <a:solidFill>
                  <a:schemeClr val="bg1"/>
                </a:solidFill>
                <a:latin typeface="Avenir Heavy"/>
                <a:ea typeface="ヒラギノ明朝 Pro W6"/>
                <a:cs typeface="Avenir Heavy"/>
              </a:rPr>
              <a:t>Organization Development</a:t>
            </a:r>
            <a:r>
              <a:rPr lang="en-US" sz="2800" b="1" dirty="0" smtClean="0">
                <a:solidFill>
                  <a:schemeClr val="bg1"/>
                </a:solidFill>
                <a:latin typeface="Avenir Heavy"/>
                <a:ea typeface="ヒラギノ明朝 Pro W6"/>
                <a:cs typeface="Avenir Heavy"/>
              </a:rPr>
              <a:t/>
            </a:r>
            <a:br>
              <a:rPr lang="en-US" sz="2800" b="1" dirty="0" smtClean="0">
                <a:solidFill>
                  <a:schemeClr val="bg1"/>
                </a:solidFill>
                <a:latin typeface="Avenir Heavy"/>
                <a:ea typeface="ヒラギノ明朝 Pro W6"/>
                <a:cs typeface="Avenir Heavy"/>
              </a:rPr>
            </a:br>
            <a:r>
              <a:rPr lang="en-US" sz="2800" b="1" dirty="0" smtClean="0">
                <a:solidFill>
                  <a:schemeClr val="bg1"/>
                </a:solidFill>
                <a:latin typeface="Avenir Heavy"/>
                <a:ea typeface="ヒラギノ明朝 Pro W6"/>
                <a:cs typeface="Avenir Heavy"/>
              </a:rPr>
              <a:t>in Business</a:t>
            </a:r>
          </a:p>
          <a:p>
            <a:pPr>
              <a:spcBef>
                <a:spcPts val="0"/>
              </a:spcBef>
              <a:spcAft>
                <a:spcPts val="1400"/>
              </a:spcAft>
            </a:pPr>
            <a:r>
              <a:rPr lang="en-US" sz="2000" b="1" dirty="0" smtClean="0">
                <a:solidFill>
                  <a:schemeClr val="bg1"/>
                </a:solidFill>
                <a:latin typeface="Avenir Heavy"/>
                <a:ea typeface="ヒラギノ明朝 Pro W6"/>
                <a:cs typeface="Avenir Heavy"/>
              </a:rPr>
              <a:t>Presented </a:t>
            </a:r>
            <a:r>
              <a:rPr lang="en-US" sz="2000" b="1" dirty="0">
                <a:solidFill>
                  <a:schemeClr val="bg1"/>
                </a:solidFill>
                <a:latin typeface="Avenir Heavy"/>
                <a:ea typeface="ヒラギノ明朝 Pro W6"/>
                <a:cs typeface="Avenir Heavy"/>
              </a:rPr>
              <a:t>for St. Louis Organization Development </a:t>
            </a:r>
            <a:r>
              <a:rPr lang="en-US" sz="2000" b="1" dirty="0" smtClean="0">
                <a:solidFill>
                  <a:schemeClr val="bg1"/>
                </a:solidFill>
                <a:latin typeface="Avenir Heavy"/>
                <a:ea typeface="ヒラギノ明朝 Pro W6"/>
                <a:cs typeface="Avenir Heavy"/>
              </a:rPr>
              <a:t>Network</a:t>
            </a:r>
            <a:r>
              <a:rPr lang="en-US" sz="3200" b="1" dirty="0" smtClean="0">
                <a:solidFill>
                  <a:schemeClr val="bg1"/>
                </a:solidFill>
                <a:latin typeface="Avenir Heavy"/>
                <a:ea typeface="ヒラギノ明朝 Pro W6"/>
                <a:cs typeface="Avenir Heavy"/>
              </a:rPr>
              <a:t> </a:t>
            </a:r>
            <a:endParaRPr lang="en-US" sz="2000" b="1" dirty="0" smtClean="0">
              <a:solidFill>
                <a:schemeClr val="bg1"/>
              </a:solidFill>
              <a:latin typeface="Avenir Heavy"/>
              <a:ea typeface="ヒラギノ明朝 Pro W6"/>
              <a:cs typeface="Avenir Heavy"/>
            </a:endParaRPr>
          </a:p>
        </p:txBody>
      </p:sp>
      <p:sp>
        <p:nvSpPr>
          <p:cNvPr id="2" name="Title 1"/>
          <p:cNvSpPr>
            <a:spLocks noGrp="1"/>
          </p:cNvSpPr>
          <p:nvPr>
            <p:ph type="ctrTitle" idx="4294967295"/>
          </p:nvPr>
        </p:nvSpPr>
        <p:spPr>
          <a:xfrm>
            <a:off x="1143000" y="1134517"/>
            <a:ext cx="5757863" cy="536575"/>
          </a:xfrm>
          <a:prstGeom prst="rect">
            <a:avLst/>
          </a:prstGeom>
        </p:spPr>
        <p:txBody>
          <a:bodyPr anchor="ctr"/>
          <a:lstStyle/>
          <a:p>
            <a:pPr algn="l"/>
            <a:r>
              <a:rPr lang="en-US" sz="2800" dirty="0">
                <a:latin typeface="Avenir Heavy"/>
                <a:cs typeface="Avenir Heavy"/>
              </a:rPr>
              <a:t>Social Media:  </a:t>
            </a:r>
            <a:r>
              <a:rPr lang="en-US" sz="2800" dirty="0" smtClean="0">
                <a:latin typeface="Avenir Heavy"/>
                <a:cs typeface="Avenir Heavy"/>
              </a:rPr>
              <a:t>Fight</a:t>
            </a:r>
            <a:r>
              <a:rPr lang="en-US" sz="2800" dirty="0">
                <a:latin typeface="Avenir Heavy"/>
                <a:cs typeface="Avenir Heavy"/>
              </a:rPr>
              <a:t>, </a:t>
            </a:r>
            <a:r>
              <a:rPr lang="en-US" sz="2800" dirty="0" smtClean="0">
                <a:latin typeface="Avenir Heavy"/>
                <a:cs typeface="Avenir Heavy"/>
              </a:rPr>
              <a:t>Flight, or</a:t>
            </a:r>
            <a:endParaRPr lang="en-US" sz="2800" dirty="0">
              <a:latin typeface="Avenir Heavy"/>
              <a:cs typeface="Avenir Heavy"/>
            </a:endParaRPr>
          </a:p>
        </p:txBody>
      </p:sp>
      <p:sp>
        <p:nvSpPr>
          <p:cNvPr id="11" name="TextBox 10"/>
          <p:cNvSpPr txBox="1"/>
          <p:nvPr/>
        </p:nvSpPr>
        <p:spPr>
          <a:xfrm>
            <a:off x="0" y="6621050"/>
            <a:ext cx="6464300" cy="338554"/>
          </a:xfrm>
          <a:prstGeom prst="rect">
            <a:avLst/>
          </a:prstGeom>
          <a:noFill/>
        </p:spPr>
        <p:txBody>
          <a:bodyPr wrap="square" rtlCol="0">
            <a:spAutoFit/>
          </a:bodyPr>
          <a:lstStyle/>
          <a:p>
            <a:r>
              <a:rPr lang="en-US" sz="800" i="1" dirty="0">
                <a:solidFill>
                  <a:schemeClr val="tx1">
                    <a:lumMod val="65000"/>
                    <a:lumOff val="35000"/>
                  </a:schemeClr>
                </a:solidFill>
                <a:latin typeface="Georgia"/>
                <a:cs typeface="Georgia"/>
              </a:rPr>
              <a:t>p</a:t>
            </a:r>
            <a:r>
              <a:rPr lang="en-US" sz="800" i="1" dirty="0" smtClean="0">
                <a:solidFill>
                  <a:schemeClr val="tx1">
                    <a:lumMod val="65000"/>
                    <a:lumOff val="35000"/>
                  </a:schemeClr>
                </a:solidFill>
                <a:latin typeface="Georgia"/>
                <a:cs typeface="Georgia"/>
              </a:rPr>
              <a:t>ic source</a:t>
            </a:r>
            <a:r>
              <a:rPr lang="en-US" sz="800" i="1" dirty="0">
                <a:solidFill>
                  <a:schemeClr val="tx1">
                    <a:lumMod val="65000"/>
                    <a:lumOff val="35000"/>
                  </a:schemeClr>
                </a:solidFill>
                <a:latin typeface="Georgia"/>
                <a:cs typeface="Georgia"/>
              </a:rPr>
              <a:t>:  frankjkenny.com/wp-content/uploads/2011/11/facebook.jpg</a:t>
            </a:r>
          </a:p>
          <a:p>
            <a:endParaRPr lang="en-US" sz="800" i="1" dirty="0">
              <a:solidFill>
                <a:schemeClr val="tx1">
                  <a:lumMod val="65000"/>
                  <a:lumOff val="35000"/>
                </a:schemeClr>
              </a:solidFill>
              <a:latin typeface="Georgia"/>
              <a:cs typeface="Georgia"/>
            </a:endParaRPr>
          </a:p>
        </p:txBody>
      </p:sp>
      <p:sp>
        <p:nvSpPr>
          <p:cNvPr id="3" name="Rectangle 2"/>
          <p:cNvSpPr/>
          <p:nvPr/>
        </p:nvSpPr>
        <p:spPr>
          <a:xfrm>
            <a:off x="4763931" y="4033278"/>
            <a:ext cx="2850404" cy="523220"/>
          </a:xfrm>
          <a:prstGeom prst="rect">
            <a:avLst/>
          </a:prstGeom>
        </p:spPr>
        <p:txBody>
          <a:bodyPr wrap="none" anchor="ctr">
            <a:spAutoFit/>
          </a:bodyPr>
          <a:lstStyle/>
          <a:p>
            <a:pPr algn="dist">
              <a:spcBef>
                <a:spcPts val="0"/>
              </a:spcBef>
            </a:pPr>
            <a:r>
              <a:rPr lang="en-US" sz="2800" b="1" i="1" dirty="0">
                <a:solidFill>
                  <a:schemeClr val="bg1"/>
                </a:solidFill>
                <a:latin typeface="Avenir Heavy"/>
                <a:ea typeface="ヒラギノ明朝 Pro W6"/>
                <a:cs typeface="Avenir Heavy"/>
              </a:rPr>
              <a:t>			</a:t>
            </a:r>
            <a:r>
              <a:rPr lang="en-US" sz="2800" b="1" i="1" dirty="0" smtClean="0">
                <a:solidFill>
                  <a:schemeClr val="bg1"/>
                </a:solidFill>
                <a:latin typeface="Avenir Heavy"/>
                <a:ea typeface="ヒラギノ明朝 Pro W6"/>
                <a:cs typeface="Avenir Heavy"/>
              </a:rPr>
              <a:t>Social </a:t>
            </a:r>
            <a:r>
              <a:rPr lang="en-US" sz="2800" b="1" i="1" dirty="0">
                <a:solidFill>
                  <a:schemeClr val="bg1"/>
                </a:solidFill>
                <a:latin typeface="Avenir Heavy"/>
                <a:ea typeface="ヒラギノ明朝 Pro W6"/>
                <a:cs typeface="Avenir Heavy"/>
              </a:rPr>
              <a:t>Media</a:t>
            </a:r>
            <a:endParaRPr lang="en-US" sz="2800" b="1" i="1" dirty="0">
              <a:solidFill>
                <a:schemeClr val="bg1"/>
              </a:solidFill>
              <a:latin typeface="Avenir Heavy"/>
              <a:ea typeface="ヒラギノ明朝 Pro W6"/>
              <a:cs typeface="Avenir Heavy"/>
            </a:endParaRPr>
          </a:p>
        </p:txBody>
      </p:sp>
    </p:spTree>
    <p:extLst>
      <p:ext uri="{BB962C8B-B14F-4D97-AF65-F5344CB8AC3E}">
        <p14:creationId xmlns:p14="http://schemas.microsoft.com/office/powerpoint/2010/main" val="358652923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1"/>
          </p:nvPr>
        </p:nvPicPr>
        <p:blipFill>
          <a:blip r:embed="rId3" cstate="print">
            <a:extLst>
              <a:ext uri="{28A0092B-C50C-407E-A947-70E740481C1C}">
                <a14:useLocalDpi xmlns:a14="http://schemas.microsoft.com/office/drawing/2010/main"/>
              </a:ext>
            </a:extLst>
          </a:blip>
          <a:srcRect t="-1073" b="-1073"/>
          <a:stretch>
            <a:fillRect/>
          </a:stretch>
        </p:blipFill>
        <p:spPr>
          <a:xfrm>
            <a:off x="914401" y="956733"/>
            <a:ext cx="7120742" cy="4644223"/>
          </a:xfrm>
        </p:spPr>
      </p:pic>
      <p:sp>
        <p:nvSpPr>
          <p:cNvPr id="3" name="Title 2"/>
          <p:cNvSpPr>
            <a:spLocks noGrp="1"/>
          </p:cNvSpPr>
          <p:nvPr>
            <p:ph type="title"/>
          </p:nvPr>
        </p:nvSpPr>
        <p:spPr/>
        <p:txBody>
          <a:bodyPr/>
          <a:lstStyle/>
          <a:p>
            <a:r>
              <a:rPr lang="en-US" b="1" i="0" kern="1200" dirty="0" smtClean="0">
                <a:solidFill>
                  <a:schemeClr val="tx1"/>
                </a:solidFill>
                <a:effectLst/>
                <a:latin typeface="Georgia"/>
                <a:ea typeface="+mn-ea"/>
                <a:cs typeface="+mn-cs"/>
              </a:rPr>
              <a:t>Marketing 1.0 – one-way, outbound</a:t>
            </a:r>
            <a:endParaRPr lang="en-US" sz="2000" dirty="0"/>
          </a:p>
        </p:txBody>
      </p:sp>
      <p:sp>
        <p:nvSpPr>
          <p:cNvPr id="6" name="Text Placeholder 5"/>
          <p:cNvSpPr>
            <a:spLocks noGrp="1"/>
          </p:cNvSpPr>
          <p:nvPr>
            <p:ph type="body" sz="quarter" idx="12"/>
          </p:nvPr>
        </p:nvSpPr>
        <p:spPr/>
        <p:txBody>
          <a:bodyPr/>
          <a:lstStyle/>
          <a:p>
            <a:pPr>
              <a:buFont typeface="+mj-ea"/>
              <a:buAutoNum type="circleNumDbPlain" startAt="3"/>
            </a:pPr>
            <a:r>
              <a:rPr lang="en-US" dirty="0"/>
              <a:t>Community</a:t>
            </a:r>
          </a:p>
        </p:txBody>
      </p:sp>
      <p:sp>
        <p:nvSpPr>
          <p:cNvPr id="10" name="Oval Callout 9"/>
          <p:cNvSpPr/>
          <p:nvPr/>
        </p:nvSpPr>
        <p:spPr>
          <a:xfrm>
            <a:off x="1371600" y="677333"/>
            <a:ext cx="4013200" cy="1761067"/>
          </a:xfrm>
          <a:prstGeom prst="wedgeEllipseCallout">
            <a:avLst>
              <a:gd name="adj1" fmla="val 63008"/>
              <a:gd name="adj2" fmla="val -4299"/>
            </a:avLst>
          </a:prstGeom>
          <a:solidFill>
            <a:schemeClr val="bg1"/>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00" dirty="0" smtClean="0">
                <a:solidFill>
                  <a:schemeClr val="tx1"/>
                </a:solidFill>
                <a:latin typeface="Palatino"/>
                <a:cs typeface="Palatino"/>
              </a:rPr>
              <a:t>The brilliance of my product is the synergies I’ve created in a game-changing platform that will revolutionize and vertically synergize your world like you’ve never thought about before – me, me, my, my, I, I, blah, blah</a:t>
            </a:r>
            <a:endParaRPr lang="en-US" sz="1300" dirty="0">
              <a:solidFill>
                <a:schemeClr val="tx1"/>
              </a:solidFill>
              <a:latin typeface="Palatino"/>
              <a:cs typeface="Palatino"/>
            </a:endParaRPr>
          </a:p>
        </p:txBody>
      </p:sp>
      <p:sp>
        <p:nvSpPr>
          <p:cNvPr id="2" name="Slide Number Placeholder 1"/>
          <p:cNvSpPr>
            <a:spLocks noGrp="1"/>
          </p:cNvSpPr>
          <p:nvPr>
            <p:ph type="sldNum" sz="quarter" idx="10"/>
          </p:nvPr>
        </p:nvSpPr>
        <p:spPr>
          <a:xfrm>
            <a:off x="6553200" y="6356350"/>
            <a:ext cx="2133600" cy="365125"/>
          </a:xfrm>
        </p:spPr>
        <p:txBody>
          <a:bodyPr/>
          <a:lstStyle/>
          <a:p>
            <a:fld id="{E5AB99D7-B173-BB49-BCCE-F0FBED44CA43}" type="slidenum">
              <a:rPr lang="en-US" smtClean="0"/>
              <a:pPr/>
              <a:t>10</a:t>
            </a:fld>
            <a:endParaRPr lang="en-US"/>
          </a:p>
        </p:txBody>
      </p:sp>
      <p:sp>
        <p:nvSpPr>
          <p:cNvPr id="7" name="TextBox 6"/>
          <p:cNvSpPr txBox="1"/>
          <p:nvPr/>
        </p:nvSpPr>
        <p:spPr>
          <a:xfrm>
            <a:off x="1206500" y="6578600"/>
            <a:ext cx="7454900" cy="215444"/>
          </a:xfrm>
          <a:prstGeom prst="rect">
            <a:avLst/>
          </a:prstGeom>
          <a:noFill/>
        </p:spPr>
        <p:txBody>
          <a:bodyPr wrap="square" rtlCol="0">
            <a:spAutoFit/>
          </a:bodyPr>
          <a:lstStyle/>
          <a:p>
            <a:r>
              <a:rPr lang="en-US" sz="800" i="1" dirty="0">
                <a:solidFill>
                  <a:schemeClr val="tx1">
                    <a:lumMod val="65000"/>
                    <a:lumOff val="35000"/>
                  </a:schemeClr>
                </a:solidFill>
                <a:latin typeface="Georgia"/>
                <a:cs typeface="Georgia"/>
              </a:rPr>
              <a:t>p</a:t>
            </a:r>
            <a:r>
              <a:rPr lang="en-US" sz="800" i="1" dirty="0" smtClean="0">
                <a:solidFill>
                  <a:schemeClr val="tx1">
                    <a:lumMod val="65000"/>
                    <a:lumOff val="35000"/>
                  </a:schemeClr>
                </a:solidFill>
                <a:latin typeface="Georgia"/>
                <a:cs typeface="Georgia"/>
              </a:rPr>
              <a:t>ic source</a:t>
            </a:r>
            <a:r>
              <a:rPr lang="en-US" sz="800" i="1" dirty="0">
                <a:solidFill>
                  <a:schemeClr val="tx1">
                    <a:lumMod val="65000"/>
                    <a:lumOff val="35000"/>
                  </a:schemeClr>
                </a:solidFill>
                <a:latin typeface="Georgia"/>
                <a:cs typeface="Georgia"/>
              </a:rPr>
              <a:t>:  http://</a:t>
            </a:r>
            <a:r>
              <a:rPr lang="en-US" sz="800" i="1" dirty="0" err="1">
                <a:solidFill>
                  <a:schemeClr val="tx1">
                    <a:lumMod val="65000"/>
                    <a:lumOff val="35000"/>
                  </a:schemeClr>
                </a:solidFill>
                <a:latin typeface="Georgia"/>
                <a:cs typeface="Georgia"/>
              </a:rPr>
              <a:t>www.flickr.com</a:t>
            </a:r>
            <a:r>
              <a:rPr lang="en-US" sz="800" i="1" dirty="0">
                <a:solidFill>
                  <a:schemeClr val="tx1">
                    <a:lumMod val="65000"/>
                    <a:lumOff val="35000"/>
                  </a:schemeClr>
                </a:solidFill>
                <a:latin typeface="Georgia"/>
                <a:cs typeface="Georgia"/>
              </a:rPr>
              <a:t>/photos/</a:t>
            </a:r>
            <a:r>
              <a:rPr lang="en-US" sz="800" i="1" dirty="0" err="1">
                <a:solidFill>
                  <a:schemeClr val="tx1">
                    <a:lumMod val="65000"/>
                    <a:lumOff val="35000"/>
                  </a:schemeClr>
                </a:solidFill>
                <a:latin typeface="Georgia"/>
                <a:cs typeface="Georgia"/>
              </a:rPr>
              <a:t>pburch_tulane</a:t>
            </a:r>
            <a:r>
              <a:rPr lang="en-US" sz="800" i="1" dirty="0">
                <a:solidFill>
                  <a:schemeClr val="tx1">
                    <a:lumMod val="65000"/>
                    <a:lumOff val="35000"/>
                  </a:schemeClr>
                </a:solidFill>
                <a:latin typeface="Georgia"/>
                <a:cs typeface="Georgia"/>
              </a:rPr>
              <a:t>/4195280723/in/</a:t>
            </a:r>
            <a:r>
              <a:rPr lang="en-US" sz="800" i="1" dirty="0" err="1">
                <a:solidFill>
                  <a:schemeClr val="tx1">
                    <a:lumMod val="65000"/>
                    <a:lumOff val="35000"/>
                  </a:schemeClr>
                </a:solidFill>
                <a:latin typeface="Georgia"/>
                <a:cs typeface="Georgia"/>
              </a:rPr>
              <a:t>photostream</a:t>
            </a:r>
            <a:r>
              <a:rPr lang="en-US" sz="800" i="1" dirty="0">
                <a:solidFill>
                  <a:schemeClr val="tx1">
                    <a:lumMod val="65000"/>
                    <a:lumOff val="35000"/>
                  </a:schemeClr>
                </a:solidFill>
                <a:latin typeface="Georgia"/>
                <a:cs typeface="Georgia"/>
              </a:rPr>
              <a:t>/</a:t>
            </a:r>
          </a:p>
        </p:txBody>
      </p:sp>
    </p:spTree>
    <p:extLst>
      <p:ext uri="{BB962C8B-B14F-4D97-AF65-F5344CB8AC3E}">
        <p14:creationId xmlns:p14="http://schemas.microsoft.com/office/powerpoint/2010/main" val="57510817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10"/>
          </p:nvPr>
        </p:nvSpPr>
        <p:spPr>
          <a:xfrm>
            <a:off x="6553200" y="6356350"/>
            <a:ext cx="2133600" cy="365125"/>
          </a:xfrm>
        </p:spPr>
        <p:txBody>
          <a:bodyPr/>
          <a:lstStyle/>
          <a:p>
            <a:fld id="{9798CFEF-C208-AC48-9C68-4A5585599814}" type="slidenum">
              <a:rPr lang="en-US" smtClean="0"/>
              <a:pPr/>
              <a:t>11</a:t>
            </a:fld>
            <a:endParaRPr lang="en-US"/>
          </a:p>
        </p:txBody>
      </p:sp>
      <p:pic>
        <p:nvPicPr>
          <p:cNvPr id="4" name="Picture 3" descr="Outbound Mrkt.png"/>
          <p:cNvPicPr>
            <a:picLocks noChangeAspect="1"/>
          </p:cNvPicPr>
          <p:nvPr/>
        </p:nvPicPr>
        <p:blipFill>
          <a:blip r:embed="rId3" cstate="screen">
            <a:extLst>
              <a:ext uri="{28A0092B-C50C-407E-A947-70E740481C1C}">
                <a14:useLocalDpi xmlns:a14="http://schemas.microsoft.com/office/drawing/2010/main"/>
              </a:ext>
            </a:extLst>
          </a:blip>
          <a:srcRect l="6473" t="26903" b="4122"/>
          <a:stretch>
            <a:fillRect/>
          </a:stretch>
        </p:blipFill>
        <p:spPr>
          <a:xfrm>
            <a:off x="505375" y="1807308"/>
            <a:ext cx="8133250" cy="4200769"/>
          </a:xfrm>
          <a:prstGeom prst="rect">
            <a:avLst/>
          </a:prstGeom>
        </p:spPr>
      </p:pic>
      <p:sp>
        <p:nvSpPr>
          <p:cNvPr id="5" name="TextBox 4"/>
          <p:cNvSpPr txBox="1"/>
          <p:nvPr/>
        </p:nvSpPr>
        <p:spPr>
          <a:xfrm>
            <a:off x="859692" y="6008077"/>
            <a:ext cx="2833077" cy="246221"/>
          </a:xfrm>
          <a:prstGeom prst="rect">
            <a:avLst/>
          </a:prstGeom>
          <a:noFill/>
        </p:spPr>
        <p:txBody>
          <a:bodyPr wrap="square" rtlCol="0">
            <a:spAutoFit/>
          </a:bodyPr>
          <a:lstStyle/>
          <a:p>
            <a:r>
              <a:rPr lang="en-US" sz="1000" i="1" dirty="0" smtClean="0">
                <a:latin typeface="Palatino"/>
                <a:cs typeface="Palatino"/>
              </a:rPr>
              <a:t>source:  </a:t>
            </a:r>
            <a:r>
              <a:rPr lang="en-US" sz="1000" i="1" dirty="0" err="1" smtClean="0">
                <a:latin typeface="Palatino"/>
                <a:cs typeface="Palatino"/>
              </a:rPr>
              <a:t>hubspot.com</a:t>
            </a:r>
            <a:endParaRPr lang="en-US" sz="1000" i="1" dirty="0">
              <a:latin typeface="Palatino"/>
              <a:cs typeface="Palatino"/>
            </a:endParaRPr>
          </a:p>
        </p:txBody>
      </p:sp>
      <p:sp>
        <p:nvSpPr>
          <p:cNvPr id="6" name="TextBox 5"/>
          <p:cNvSpPr txBox="1"/>
          <p:nvPr/>
        </p:nvSpPr>
        <p:spPr>
          <a:xfrm>
            <a:off x="4572000" y="1561087"/>
            <a:ext cx="2833077" cy="369332"/>
          </a:xfrm>
          <a:prstGeom prst="rect">
            <a:avLst/>
          </a:prstGeom>
          <a:noFill/>
        </p:spPr>
        <p:txBody>
          <a:bodyPr wrap="square" rtlCol="0">
            <a:spAutoFit/>
          </a:bodyPr>
          <a:lstStyle/>
          <a:p>
            <a:pPr algn="ctr"/>
            <a:r>
              <a:rPr lang="en-US" dirty="0" smtClean="0">
                <a:latin typeface="Palatino"/>
                <a:cs typeface="Palatino"/>
              </a:rPr>
              <a:t>Direct Marketing</a:t>
            </a:r>
            <a:endParaRPr lang="en-US" dirty="0">
              <a:latin typeface="Palatino"/>
              <a:cs typeface="Palatino"/>
            </a:endParaRPr>
          </a:p>
        </p:txBody>
      </p:sp>
      <p:sp>
        <p:nvSpPr>
          <p:cNvPr id="7" name="TextBox 6"/>
          <p:cNvSpPr txBox="1"/>
          <p:nvPr/>
        </p:nvSpPr>
        <p:spPr>
          <a:xfrm>
            <a:off x="685800" y="1561087"/>
            <a:ext cx="2833077" cy="369332"/>
          </a:xfrm>
          <a:prstGeom prst="rect">
            <a:avLst/>
          </a:prstGeom>
          <a:noFill/>
        </p:spPr>
        <p:txBody>
          <a:bodyPr wrap="square" rtlCol="0">
            <a:spAutoFit/>
          </a:bodyPr>
          <a:lstStyle/>
          <a:p>
            <a:pPr algn="ctr"/>
            <a:r>
              <a:rPr lang="en-US" dirty="0" smtClean="0">
                <a:latin typeface="Palatino"/>
                <a:cs typeface="Palatino"/>
              </a:rPr>
              <a:t>Advertising</a:t>
            </a:r>
            <a:endParaRPr lang="en-US" dirty="0">
              <a:latin typeface="Palatino"/>
              <a:cs typeface="Palatino"/>
            </a:endParaRPr>
          </a:p>
        </p:txBody>
      </p:sp>
      <p:sp>
        <p:nvSpPr>
          <p:cNvPr id="8" name="Rectangle 7"/>
          <p:cNvSpPr/>
          <p:nvPr/>
        </p:nvSpPr>
        <p:spPr>
          <a:xfrm>
            <a:off x="2580104" y="1943767"/>
            <a:ext cx="1604210" cy="3957053"/>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Palatino"/>
              <a:cs typeface="Palatino"/>
            </a:endParaRPr>
          </a:p>
        </p:txBody>
      </p:sp>
      <p:sp>
        <p:nvSpPr>
          <p:cNvPr id="9" name="Rectangle 8"/>
          <p:cNvSpPr/>
          <p:nvPr/>
        </p:nvSpPr>
        <p:spPr>
          <a:xfrm>
            <a:off x="6582613" y="1943767"/>
            <a:ext cx="1604210" cy="3957053"/>
          </a:xfrm>
          <a:prstGeom prst="rect">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Palatino"/>
              <a:cs typeface="Palatino"/>
            </a:endParaRPr>
          </a:p>
        </p:txBody>
      </p:sp>
      <p:sp>
        <p:nvSpPr>
          <p:cNvPr id="10" name="TextBox 9"/>
          <p:cNvSpPr txBox="1"/>
          <p:nvPr/>
        </p:nvSpPr>
        <p:spPr>
          <a:xfrm>
            <a:off x="2165684" y="2606843"/>
            <a:ext cx="461665" cy="2433052"/>
          </a:xfrm>
          <a:prstGeom prst="rect">
            <a:avLst/>
          </a:prstGeom>
          <a:noFill/>
        </p:spPr>
        <p:txBody>
          <a:bodyPr vert="vert270" wrap="square" rtlCol="0">
            <a:spAutoFit/>
          </a:bodyPr>
          <a:lstStyle/>
          <a:p>
            <a:pPr algn="ctr"/>
            <a:r>
              <a:rPr lang="en-US" dirty="0" smtClean="0">
                <a:latin typeface="Palatino"/>
                <a:cs typeface="Palatino"/>
              </a:rPr>
              <a:t>Filter</a:t>
            </a:r>
            <a:endParaRPr lang="en-US" dirty="0">
              <a:latin typeface="Palatino"/>
              <a:cs typeface="Palatino"/>
            </a:endParaRPr>
          </a:p>
        </p:txBody>
      </p:sp>
      <p:sp>
        <p:nvSpPr>
          <p:cNvPr id="11" name="TextBox 10"/>
          <p:cNvSpPr txBox="1"/>
          <p:nvPr/>
        </p:nvSpPr>
        <p:spPr>
          <a:xfrm>
            <a:off x="6168188" y="2692401"/>
            <a:ext cx="461665" cy="2433052"/>
          </a:xfrm>
          <a:prstGeom prst="rect">
            <a:avLst/>
          </a:prstGeom>
          <a:noFill/>
        </p:spPr>
        <p:txBody>
          <a:bodyPr vert="vert270" wrap="square" rtlCol="0">
            <a:spAutoFit/>
          </a:bodyPr>
          <a:lstStyle/>
          <a:p>
            <a:pPr algn="ctr"/>
            <a:r>
              <a:rPr lang="en-US" dirty="0" smtClean="0">
                <a:latin typeface="Palatino"/>
                <a:cs typeface="Palatino"/>
              </a:rPr>
              <a:t>Filter </a:t>
            </a:r>
            <a:endParaRPr lang="en-US" dirty="0">
              <a:latin typeface="Palatino"/>
              <a:cs typeface="Palatino"/>
            </a:endParaRPr>
          </a:p>
        </p:txBody>
      </p:sp>
      <p:sp>
        <p:nvSpPr>
          <p:cNvPr id="16" name="Content Placeholder 12"/>
          <p:cNvSpPr>
            <a:spLocks noGrp="1"/>
          </p:cNvSpPr>
          <p:nvPr>
            <p:ph idx="1"/>
          </p:nvPr>
        </p:nvSpPr>
        <p:spPr>
          <a:xfrm>
            <a:off x="152400" y="685800"/>
            <a:ext cx="8780209" cy="5726545"/>
          </a:xfrm>
        </p:spPr>
        <p:txBody>
          <a:bodyPr/>
          <a:lstStyle/>
          <a:p>
            <a:r>
              <a:rPr lang="en-US" dirty="0" smtClean="0"/>
              <a:t>Marketing 1.0</a:t>
            </a:r>
            <a:r>
              <a:rPr lang="en-US" sz="1600" b="0" i="0" kern="1200" dirty="0" smtClean="0">
                <a:solidFill>
                  <a:schemeClr val="tx1"/>
                </a:solidFill>
                <a:effectLst/>
                <a:latin typeface="Georgia"/>
                <a:ea typeface="+mn-ea"/>
                <a:cs typeface="+mn-cs"/>
              </a:rPr>
              <a:t> </a:t>
            </a:r>
            <a:r>
              <a:rPr lang="en-US" dirty="0" smtClean="0"/>
              <a:t>– one-way, </a:t>
            </a:r>
            <a:r>
              <a:rPr lang="en-US" sz="1600" b="0" i="0" kern="1200" dirty="0" smtClean="0">
                <a:solidFill>
                  <a:schemeClr val="tx1"/>
                </a:solidFill>
                <a:effectLst/>
                <a:latin typeface="Georgia"/>
                <a:ea typeface="+mn-ea"/>
                <a:cs typeface="+mn-cs"/>
              </a:rPr>
              <a:t>outbound</a:t>
            </a:r>
            <a:endParaRPr lang="en-US" b="0" dirty="0"/>
          </a:p>
        </p:txBody>
      </p:sp>
      <p:sp>
        <p:nvSpPr>
          <p:cNvPr id="17" name="Title 1"/>
          <p:cNvSpPr>
            <a:spLocks noGrp="1"/>
          </p:cNvSpPr>
          <p:nvPr>
            <p:ph type="title"/>
          </p:nvPr>
        </p:nvSpPr>
        <p:spPr>
          <a:xfrm>
            <a:off x="2236245" y="274638"/>
            <a:ext cx="6696364" cy="334962"/>
          </a:xfrm>
          <a:prstGeom prst="rect">
            <a:avLst/>
          </a:prstGeom>
        </p:spPr>
        <p:txBody>
          <a:bodyPr/>
          <a:lstStyle/>
          <a:p>
            <a:pPr lvl="0" rtl="0" eaLnBrk="1" latinLnBrk="0" hangingPunct="1"/>
            <a:r>
              <a:rPr lang="en-US" dirty="0" smtClean="0">
                <a:latin typeface="Georgia" pitchFamily="18" charset="0"/>
                <a:cs typeface="Palatino"/>
              </a:rPr>
              <a:t>Communication saturation filters</a:t>
            </a:r>
            <a:endParaRPr lang="en-US" dirty="0">
              <a:latin typeface="Georgia" pitchFamily="18" charset="0"/>
              <a:cs typeface="Palatino"/>
            </a:endParaRPr>
          </a:p>
        </p:txBody>
      </p:sp>
      <p:sp>
        <p:nvSpPr>
          <p:cNvPr id="18" name="Text Placeholder 13"/>
          <p:cNvSpPr>
            <a:spLocks noGrp="1"/>
          </p:cNvSpPr>
          <p:nvPr>
            <p:ph type="body" sz="quarter" idx="12"/>
          </p:nvPr>
        </p:nvSpPr>
        <p:spPr>
          <a:xfrm>
            <a:off x="152400" y="280519"/>
            <a:ext cx="1909191" cy="329082"/>
          </a:xfrm>
        </p:spPr>
        <p:txBody>
          <a:bodyPr/>
          <a:lstStyle/>
          <a:p>
            <a:pPr>
              <a:buFont typeface="+mj-ea"/>
              <a:buAutoNum type="circleNumDbPlain" startAt="3"/>
            </a:pPr>
            <a:r>
              <a:rPr lang="en-US" dirty="0" smtClean="0"/>
              <a:t>Community</a:t>
            </a:r>
            <a:endParaRPr lang="en-US" dirty="0"/>
          </a:p>
        </p:txBody>
      </p:sp>
    </p:spTree>
    <p:extLst>
      <p:ext uri="{BB962C8B-B14F-4D97-AF65-F5344CB8AC3E}">
        <p14:creationId xmlns:p14="http://schemas.microsoft.com/office/powerpoint/2010/main" val="247417027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i="0" kern="1200" dirty="0" smtClean="0">
                <a:solidFill>
                  <a:schemeClr val="tx1"/>
                </a:solidFill>
                <a:effectLst/>
              </a:rPr>
              <a:t>Marketing 2.0 – two-way, inbound</a:t>
            </a:r>
            <a:endParaRPr lang="en-US" dirty="0"/>
          </a:p>
        </p:txBody>
      </p:sp>
      <p:sp>
        <p:nvSpPr>
          <p:cNvPr id="6" name="Text Placeholder 5"/>
          <p:cNvSpPr>
            <a:spLocks noGrp="1"/>
          </p:cNvSpPr>
          <p:nvPr>
            <p:ph type="body" sz="quarter" idx="12"/>
          </p:nvPr>
        </p:nvSpPr>
        <p:spPr/>
        <p:txBody>
          <a:bodyPr/>
          <a:lstStyle/>
          <a:p>
            <a:pPr>
              <a:buFont typeface="+mj-ea"/>
              <a:buAutoNum type="circleNumDbPlain" startAt="3"/>
            </a:pPr>
            <a:r>
              <a:rPr lang="en-US" dirty="0" smtClean="0"/>
              <a:t>Community</a:t>
            </a:r>
            <a:endParaRPr lang="en-US" dirty="0"/>
          </a:p>
        </p:txBody>
      </p:sp>
      <p:pic>
        <p:nvPicPr>
          <p:cNvPr id="11" name="Content Placeholder 11"/>
          <p:cNvPicPr>
            <a:picLocks noChangeAspect="1"/>
          </p:cNvPicPr>
          <p:nvPr/>
        </p:nvPicPr>
        <p:blipFill rotWithShape="1">
          <a:blip r:embed="rId3" cstate="print">
            <a:extLst>
              <a:ext uri="{28A0092B-C50C-407E-A947-70E740481C1C}">
                <a14:useLocalDpi xmlns:a14="http://schemas.microsoft.com/office/drawing/2010/main"/>
              </a:ext>
            </a:extLst>
          </a:blip>
          <a:srcRect l="-15563" r="-15563"/>
          <a:stretch/>
        </p:blipFill>
        <p:spPr>
          <a:xfrm>
            <a:off x="-609600" y="1427692"/>
            <a:ext cx="10492512" cy="3161242"/>
          </a:xfrm>
          <a:prstGeom prst="rect">
            <a:avLst/>
          </a:prstGeom>
        </p:spPr>
      </p:pic>
      <p:sp>
        <p:nvSpPr>
          <p:cNvPr id="2" name="Slide Number Placeholder 1"/>
          <p:cNvSpPr>
            <a:spLocks noGrp="1"/>
          </p:cNvSpPr>
          <p:nvPr>
            <p:ph type="sldNum" sz="quarter" idx="10"/>
          </p:nvPr>
        </p:nvSpPr>
        <p:spPr>
          <a:xfrm>
            <a:off x="6553200" y="6356350"/>
            <a:ext cx="2133600" cy="365125"/>
          </a:xfrm>
        </p:spPr>
        <p:txBody>
          <a:bodyPr/>
          <a:lstStyle/>
          <a:p>
            <a:fld id="{E5AB99D7-B173-BB49-BCCE-F0FBED44CA43}" type="slidenum">
              <a:rPr lang="en-US" smtClean="0"/>
              <a:pPr/>
              <a:t>12</a:t>
            </a:fld>
            <a:endParaRPr lang="en-US"/>
          </a:p>
        </p:txBody>
      </p:sp>
      <p:sp>
        <p:nvSpPr>
          <p:cNvPr id="7" name="TextBox 6"/>
          <p:cNvSpPr txBox="1"/>
          <p:nvPr/>
        </p:nvSpPr>
        <p:spPr>
          <a:xfrm>
            <a:off x="1206500" y="6578600"/>
            <a:ext cx="7454900" cy="215444"/>
          </a:xfrm>
          <a:prstGeom prst="rect">
            <a:avLst/>
          </a:prstGeom>
          <a:noFill/>
        </p:spPr>
        <p:txBody>
          <a:bodyPr wrap="square" rtlCol="0">
            <a:spAutoFit/>
          </a:bodyPr>
          <a:lstStyle/>
          <a:p>
            <a:r>
              <a:rPr lang="en-US" sz="800" i="1" dirty="0">
                <a:solidFill>
                  <a:schemeClr val="tx1">
                    <a:lumMod val="65000"/>
                    <a:lumOff val="35000"/>
                  </a:schemeClr>
                </a:solidFill>
                <a:latin typeface="Georgia"/>
                <a:cs typeface="Georgia"/>
              </a:rPr>
              <a:t>p</a:t>
            </a:r>
            <a:r>
              <a:rPr lang="en-US" sz="800" i="1" dirty="0" smtClean="0">
                <a:solidFill>
                  <a:schemeClr val="tx1">
                    <a:lumMod val="65000"/>
                    <a:lumOff val="35000"/>
                  </a:schemeClr>
                </a:solidFill>
                <a:latin typeface="Georgia"/>
                <a:cs typeface="Georgia"/>
              </a:rPr>
              <a:t>ic source</a:t>
            </a:r>
            <a:r>
              <a:rPr lang="en-US" sz="800" i="1" dirty="0">
                <a:solidFill>
                  <a:schemeClr val="tx1">
                    <a:lumMod val="65000"/>
                    <a:lumOff val="35000"/>
                  </a:schemeClr>
                </a:solidFill>
                <a:latin typeface="Georgia"/>
                <a:cs typeface="Georgia"/>
              </a:rPr>
              <a:t>:  http://</a:t>
            </a:r>
            <a:r>
              <a:rPr lang="en-US" sz="800" i="1" dirty="0" err="1">
                <a:solidFill>
                  <a:schemeClr val="tx1">
                    <a:lumMod val="65000"/>
                    <a:lumOff val="35000"/>
                  </a:schemeClr>
                </a:solidFill>
                <a:latin typeface="Georgia"/>
                <a:cs typeface="Georgia"/>
              </a:rPr>
              <a:t>www.inc.com</a:t>
            </a:r>
            <a:r>
              <a:rPr lang="en-US" sz="800" i="1" dirty="0">
                <a:solidFill>
                  <a:schemeClr val="tx1">
                    <a:lumMod val="65000"/>
                    <a:lumOff val="35000"/>
                  </a:schemeClr>
                </a:solidFill>
                <a:latin typeface="Georgia"/>
                <a:cs typeface="Georgia"/>
              </a:rPr>
              <a:t>/magazine/20100301/</a:t>
            </a:r>
            <a:r>
              <a:rPr lang="en-US" sz="800" i="1" dirty="0" err="1">
                <a:solidFill>
                  <a:schemeClr val="tx1">
                    <a:lumMod val="65000"/>
                    <a:lumOff val="35000"/>
                  </a:schemeClr>
                </a:solidFill>
                <a:latin typeface="Georgia"/>
                <a:cs typeface="Georgia"/>
              </a:rPr>
              <a:t>ceo</a:t>
            </a:r>
            <a:r>
              <a:rPr lang="en-US" sz="800" i="1" dirty="0">
                <a:solidFill>
                  <a:schemeClr val="tx1">
                    <a:lumMod val="65000"/>
                    <a:lumOff val="35000"/>
                  </a:schemeClr>
                </a:solidFill>
                <a:latin typeface="Georgia"/>
                <a:cs typeface="Georgia"/>
              </a:rPr>
              <a:t>-passions-hosting-benefit-</a:t>
            </a:r>
            <a:r>
              <a:rPr lang="en-US" sz="800" i="1" dirty="0" err="1">
                <a:solidFill>
                  <a:schemeClr val="tx1">
                    <a:lumMod val="65000"/>
                    <a:lumOff val="35000"/>
                  </a:schemeClr>
                </a:solidFill>
                <a:latin typeface="Georgia"/>
                <a:cs typeface="Georgia"/>
              </a:rPr>
              <a:t>concerts.html</a:t>
            </a:r>
            <a:endParaRPr lang="en-US" sz="800" i="1" dirty="0">
              <a:solidFill>
                <a:schemeClr val="tx1">
                  <a:lumMod val="65000"/>
                  <a:lumOff val="35000"/>
                </a:schemeClr>
              </a:solidFill>
              <a:latin typeface="Georgia"/>
              <a:cs typeface="Georgia"/>
            </a:endParaRPr>
          </a:p>
        </p:txBody>
      </p:sp>
    </p:spTree>
    <p:extLst>
      <p:ext uri="{BB962C8B-B14F-4D97-AF65-F5344CB8AC3E}">
        <p14:creationId xmlns:p14="http://schemas.microsoft.com/office/powerpoint/2010/main" val="11532691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6553200" y="6356350"/>
            <a:ext cx="2133600" cy="365125"/>
          </a:xfrm>
        </p:spPr>
        <p:txBody>
          <a:bodyPr/>
          <a:lstStyle/>
          <a:p>
            <a:fld id="{9798CFEF-C208-AC48-9C68-4A5585599814}" type="slidenum">
              <a:rPr lang="en-US" smtClean="0"/>
              <a:pPr/>
              <a:t>13</a:t>
            </a:fld>
            <a:endParaRPr lang="en-US"/>
          </a:p>
        </p:txBody>
      </p:sp>
      <p:sp>
        <p:nvSpPr>
          <p:cNvPr id="5" name="TextBox 4"/>
          <p:cNvSpPr txBox="1"/>
          <p:nvPr/>
        </p:nvSpPr>
        <p:spPr>
          <a:xfrm>
            <a:off x="859692" y="6008077"/>
            <a:ext cx="2833077" cy="246221"/>
          </a:xfrm>
          <a:prstGeom prst="rect">
            <a:avLst/>
          </a:prstGeom>
          <a:noFill/>
        </p:spPr>
        <p:txBody>
          <a:bodyPr wrap="square" rtlCol="0">
            <a:spAutoFit/>
          </a:bodyPr>
          <a:lstStyle/>
          <a:p>
            <a:r>
              <a:rPr lang="en-US" sz="1000" i="1" dirty="0" smtClean="0">
                <a:latin typeface="Palatino"/>
                <a:cs typeface="Palatino"/>
              </a:rPr>
              <a:t>source:  </a:t>
            </a:r>
            <a:r>
              <a:rPr lang="en-US" sz="1000" i="1" dirty="0" err="1" smtClean="0">
                <a:latin typeface="Palatino"/>
                <a:cs typeface="Palatino"/>
              </a:rPr>
              <a:t>hubspot.com</a:t>
            </a:r>
            <a:endParaRPr lang="en-US" sz="1000" i="1" dirty="0">
              <a:latin typeface="Palatino"/>
              <a:cs typeface="Palatino"/>
            </a:endParaRPr>
          </a:p>
        </p:txBody>
      </p:sp>
      <p:sp>
        <p:nvSpPr>
          <p:cNvPr id="13" name="Title 1"/>
          <p:cNvSpPr>
            <a:spLocks noGrp="1"/>
          </p:cNvSpPr>
          <p:nvPr>
            <p:ph type="title"/>
          </p:nvPr>
        </p:nvSpPr>
        <p:spPr>
          <a:xfrm>
            <a:off x="2236245" y="274638"/>
            <a:ext cx="6696364" cy="334962"/>
          </a:xfrm>
          <a:prstGeom prst="rect">
            <a:avLst/>
          </a:prstGeom>
        </p:spPr>
        <p:txBody>
          <a:bodyPr anchor="ctr">
            <a:noAutofit/>
          </a:bodyPr>
          <a:lstStyle/>
          <a:p>
            <a:pPr lvl="0" rtl="0" eaLnBrk="1" latinLnBrk="0" hangingPunct="1"/>
            <a:r>
              <a:rPr lang="en-US" kern="1200" dirty="0" smtClean="0">
                <a:solidFill>
                  <a:schemeClr val="tx1"/>
                </a:solidFill>
                <a:cs typeface="Georgia"/>
              </a:rPr>
              <a:t>Marketing 2.0 (inbound)</a:t>
            </a:r>
            <a:endParaRPr lang="en-US" dirty="0">
              <a:cs typeface="Georgia"/>
            </a:endParaRPr>
          </a:p>
        </p:txBody>
      </p:sp>
      <p:sp>
        <p:nvSpPr>
          <p:cNvPr id="14" name="Text Placeholder 3"/>
          <p:cNvSpPr>
            <a:spLocks noGrp="1"/>
          </p:cNvSpPr>
          <p:nvPr>
            <p:ph type="body" sz="quarter" idx="12"/>
          </p:nvPr>
        </p:nvSpPr>
        <p:spPr>
          <a:xfrm>
            <a:off x="152400" y="280519"/>
            <a:ext cx="1909191" cy="329082"/>
          </a:xfrm>
        </p:spPr>
        <p:txBody>
          <a:bodyPr/>
          <a:lstStyle/>
          <a:p>
            <a:pPr>
              <a:buFont typeface="+mj-ea"/>
              <a:buAutoNum type="circleNumDbPlain" startAt="3"/>
            </a:pPr>
            <a:r>
              <a:rPr lang="en-US" dirty="0"/>
              <a:t>Community</a:t>
            </a:r>
          </a:p>
        </p:txBody>
      </p:sp>
      <p:sp>
        <p:nvSpPr>
          <p:cNvPr id="15" name="TextBox 14"/>
          <p:cNvSpPr txBox="1"/>
          <p:nvPr/>
        </p:nvSpPr>
        <p:spPr>
          <a:xfrm>
            <a:off x="520700" y="1073537"/>
            <a:ext cx="2833077" cy="369332"/>
          </a:xfrm>
          <a:prstGeom prst="rect">
            <a:avLst/>
          </a:prstGeom>
          <a:noFill/>
        </p:spPr>
        <p:txBody>
          <a:bodyPr wrap="square" rtlCol="0">
            <a:spAutoFit/>
          </a:bodyPr>
          <a:lstStyle/>
          <a:p>
            <a:pPr algn="ctr"/>
            <a:r>
              <a:rPr lang="en-US" dirty="0" smtClean="0">
                <a:latin typeface="Georgia"/>
                <a:cs typeface="Georgia"/>
              </a:rPr>
              <a:t>Blog</a:t>
            </a:r>
            <a:endParaRPr lang="en-US" dirty="0">
              <a:latin typeface="Georgia"/>
              <a:cs typeface="Georgia"/>
            </a:endParaRPr>
          </a:p>
        </p:txBody>
      </p:sp>
      <p:pic>
        <p:nvPicPr>
          <p:cNvPr id="16" name="Picture 15" descr="Inbound Mrkt.png"/>
          <p:cNvPicPr>
            <a:picLocks noChangeAspect="1"/>
          </p:cNvPicPr>
          <p:nvPr/>
        </p:nvPicPr>
        <p:blipFill>
          <a:blip r:embed="rId3" cstate="screen">
            <a:extLst>
              <a:ext uri="{28A0092B-C50C-407E-A947-70E740481C1C}">
                <a14:useLocalDpi xmlns:a14="http://schemas.microsoft.com/office/drawing/2010/main"/>
              </a:ext>
            </a:extLst>
          </a:blip>
          <a:srcRect l="5937" t="27458" r="6563" b="10276"/>
          <a:stretch>
            <a:fillRect/>
          </a:stretch>
        </p:blipFill>
        <p:spPr>
          <a:xfrm>
            <a:off x="520700" y="1447819"/>
            <a:ext cx="8001000" cy="4082439"/>
          </a:xfrm>
          <a:prstGeom prst="rect">
            <a:avLst/>
          </a:prstGeom>
        </p:spPr>
      </p:pic>
      <p:sp>
        <p:nvSpPr>
          <p:cNvPr id="17" name="TextBox 16"/>
          <p:cNvSpPr txBox="1"/>
          <p:nvPr/>
        </p:nvSpPr>
        <p:spPr>
          <a:xfrm>
            <a:off x="5937738" y="1073537"/>
            <a:ext cx="2833077" cy="369332"/>
          </a:xfrm>
          <a:prstGeom prst="rect">
            <a:avLst/>
          </a:prstGeom>
          <a:noFill/>
        </p:spPr>
        <p:txBody>
          <a:bodyPr wrap="square" rtlCol="0">
            <a:spAutoFit/>
          </a:bodyPr>
          <a:lstStyle/>
          <a:p>
            <a:pPr algn="ctr"/>
            <a:r>
              <a:rPr lang="en-US" dirty="0" smtClean="0">
                <a:latin typeface="Georgia"/>
                <a:cs typeface="Georgia"/>
              </a:rPr>
              <a:t>Social Media</a:t>
            </a:r>
            <a:endParaRPr lang="en-US" dirty="0">
              <a:latin typeface="Georgia"/>
              <a:cs typeface="Georgia"/>
            </a:endParaRPr>
          </a:p>
        </p:txBody>
      </p:sp>
      <p:sp>
        <p:nvSpPr>
          <p:cNvPr id="18" name="TextBox 17"/>
          <p:cNvSpPr txBox="1"/>
          <p:nvPr/>
        </p:nvSpPr>
        <p:spPr>
          <a:xfrm>
            <a:off x="3104661" y="935038"/>
            <a:ext cx="2833077" cy="646331"/>
          </a:xfrm>
          <a:prstGeom prst="rect">
            <a:avLst/>
          </a:prstGeom>
          <a:noFill/>
        </p:spPr>
        <p:txBody>
          <a:bodyPr wrap="square" rtlCol="0">
            <a:spAutoFit/>
          </a:bodyPr>
          <a:lstStyle/>
          <a:p>
            <a:pPr algn="ctr"/>
            <a:r>
              <a:rPr lang="en-US" dirty="0" smtClean="0">
                <a:latin typeface="Georgia"/>
                <a:cs typeface="Georgia"/>
              </a:rPr>
              <a:t>Search Engine Optimization</a:t>
            </a:r>
            <a:endParaRPr lang="en-US" dirty="0">
              <a:latin typeface="Georgia"/>
              <a:cs typeface="Georgia"/>
            </a:endParaRPr>
          </a:p>
        </p:txBody>
      </p:sp>
    </p:spTree>
    <p:extLst>
      <p:ext uri="{BB962C8B-B14F-4D97-AF65-F5344CB8AC3E}">
        <p14:creationId xmlns:p14="http://schemas.microsoft.com/office/powerpoint/2010/main" val="135101467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un-MEETING.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1067" y="3928534"/>
            <a:ext cx="3868682" cy="2576542"/>
          </a:xfrm>
          <a:prstGeom prst="rect">
            <a:avLst/>
          </a:prstGeom>
          <a:solidFill>
            <a:schemeClr val="bg1"/>
          </a:solidFill>
          <a:ln>
            <a:solidFill>
              <a:schemeClr val="tx2">
                <a:alpha val="38000"/>
              </a:schemeClr>
            </a:solidFill>
          </a:ln>
          <a:effectLst>
            <a:outerShdw blurRad="50800" dist="38100" dir="7740000" algn="tl" rotWithShape="0">
              <a:schemeClr val="tx2">
                <a:alpha val="43000"/>
              </a:schemeClr>
            </a:outerShdw>
          </a:effectLst>
        </p:spPr>
      </p:pic>
      <p:sp>
        <p:nvSpPr>
          <p:cNvPr id="2" name="Title 1"/>
          <p:cNvSpPr>
            <a:spLocks noGrp="1"/>
          </p:cNvSpPr>
          <p:nvPr>
            <p:ph type="title"/>
          </p:nvPr>
        </p:nvSpPr>
        <p:spPr>
          <a:prstGeom prst="rect">
            <a:avLst/>
          </a:prstGeom>
        </p:spPr>
        <p:txBody>
          <a:bodyPr/>
          <a:lstStyle/>
          <a:p>
            <a:r>
              <a:rPr lang="en-US" dirty="0" smtClean="0"/>
              <a:t>Where’s the </a:t>
            </a:r>
            <a:r>
              <a:rPr lang="en-US" dirty="0"/>
              <a:t>p</a:t>
            </a:r>
            <a:r>
              <a:rPr lang="en-US" dirty="0" smtClean="0"/>
              <a:t>arty?</a:t>
            </a:r>
            <a:endParaRPr lang="en-US" dirty="0"/>
          </a:p>
        </p:txBody>
      </p:sp>
      <p:sp>
        <p:nvSpPr>
          <p:cNvPr id="3" name="Text Placeholder 2"/>
          <p:cNvSpPr>
            <a:spLocks noGrp="1"/>
          </p:cNvSpPr>
          <p:nvPr>
            <p:ph type="body" sz="quarter" idx="12"/>
          </p:nvPr>
        </p:nvSpPr>
        <p:spPr>
          <a:prstGeom prst="rect">
            <a:avLst/>
          </a:prstGeom>
        </p:spPr>
        <p:txBody>
          <a:bodyPr/>
          <a:lstStyle/>
          <a:p>
            <a:pPr>
              <a:buFont typeface="+mj-ea"/>
              <a:buAutoNum type="circleNumDbPlain" startAt="3"/>
            </a:pPr>
            <a:r>
              <a:rPr lang="en-US" dirty="0"/>
              <a:t>Community</a:t>
            </a:r>
          </a:p>
        </p:txBody>
      </p:sp>
      <p:pic>
        <p:nvPicPr>
          <p:cNvPr id="4" name="Content Placeholder 3" descr="passions-28-party-pan_3002.jpg"/>
          <p:cNvPicPr>
            <a:picLocks noGrp="1" noChangeAspect="1"/>
          </p:cNvPicPr>
          <p:nvPr>
            <p:ph idx="4294967295"/>
          </p:nvPr>
        </p:nvPicPr>
        <p:blipFill rotWithShape="1">
          <a:blip r:embed="rId4" cstate="print">
            <a:extLst>
              <a:ext uri="{28A0092B-C50C-407E-A947-70E740481C1C}">
                <a14:useLocalDpi xmlns:a14="http://schemas.microsoft.com/office/drawing/2010/main"/>
              </a:ext>
            </a:extLst>
          </a:blip>
          <a:srcRect/>
          <a:stretch/>
        </p:blipFill>
        <p:spPr>
          <a:xfrm>
            <a:off x="4080933" y="3160183"/>
            <a:ext cx="4809067" cy="2305050"/>
          </a:xfrm>
          <a:prstGeom prst="rect">
            <a:avLst/>
          </a:prstGeom>
          <a:solidFill>
            <a:schemeClr val="bg1"/>
          </a:solidFill>
          <a:ln>
            <a:solidFill>
              <a:schemeClr val="tx2">
                <a:alpha val="38000"/>
              </a:schemeClr>
            </a:solidFill>
          </a:ln>
          <a:effectLst>
            <a:outerShdw blurRad="50800" dist="38100" dir="7740000" algn="tl" rotWithShape="0">
              <a:schemeClr val="tx2">
                <a:alpha val="43000"/>
              </a:schemeClr>
            </a:outerShdw>
          </a:effectLst>
        </p:spPr>
      </p:pic>
      <p:pic>
        <p:nvPicPr>
          <p:cNvPr id="7" name="Picture 6" descr="TweetupBostonUniv.jpg"/>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202266" y="1253066"/>
            <a:ext cx="3880755" cy="2173223"/>
          </a:xfrm>
          <a:prstGeom prst="rect">
            <a:avLst/>
          </a:prstGeom>
          <a:solidFill>
            <a:schemeClr val="bg1"/>
          </a:solidFill>
          <a:ln>
            <a:solidFill>
              <a:schemeClr val="tx2">
                <a:alpha val="38000"/>
              </a:schemeClr>
            </a:solidFill>
          </a:ln>
          <a:effectLst>
            <a:outerShdw blurRad="50800" dist="38100" dir="7740000" algn="tl" rotWithShape="0">
              <a:schemeClr val="tx2">
                <a:alpha val="43000"/>
              </a:schemeClr>
            </a:outerShdw>
          </a:effectLst>
        </p:spPr>
      </p:pic>
      <p:pic>
        <p:nvPicPr>
          <p:cNvPr id="6" name="Content Placeholder 3" descr="Lecture.jpg"/>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4769157" y="660399"/>
            <a:ext cx="3443509" cy="2195483"/>
          </a:xfrm>
          <a:prstGeom prst="rect">
            <a:avLst/>
          </a:prstGeom>
          <a:solidFill>
            <a:schemeClr val="bg1"/>
          </a:solidFill>
          <a:ln>
            <a:solidFill>
              <a:schemeClr val="tx2">
                <a:alpha val="38000"/>
              </a:schemeClr>
            </a:solidFill>
          </a:ln>
          <a:effectLst>
            <a:outerShdw blurRad="50800" dist="38100" dir="7740000" algn="tl" rotWithShape="0">
              <a:schemeClr val="tx2">
                <a:alpha val="43000"/>
              </a:schemeClr>
            </a:outerShdw>
          </a:effectLst>
        </p:spPr>
      </p:pic>
      <p:sp>
        <p:nvSpPr>
          <p:cNvPr id="8" name="Slide Number Placeholder 7"/>
          <p:cNvSpPr>
            <a:spLocks noGrp="1"/>
          </p:cNvSpPr>
          <p:nvPr>
            <p:ph type="sldNum" sz="quarter" idx="10"/>
          </p:nvPr>
        </p:nvSpPr>
        <p:spPr>
          <a:xfrm>
            <a:off x="6553200" y="6356350"/>
            <a:ext cx="2133600" cy="365125"/>
          </a:xfrm>
        </p:spPr>
        <p:txBody>
          <a:bodyPr/>
          <a:lstStyle/>
          <a:p>
            <a:fld id="{E5AB99D7-B173-BB49-BCCE-F0FBED44CA43}" type="slidenum">
              <a:rPr lang="en-US" smtClean="0"/>
              <a:pPr/>
              <a:t>14</a:t>
            </a:fld>
            <a:endParaRPr lang="en-US"/>
          </a:p>
        </p:txBody>
      </p:sp>
      <p:sp>
        <p:nvSpPr>
          <p:cNvPr id="9" name="TextBox 8"/>
          <p:cNvSpPr txBox="1"/>
          <p:nvPr/>
        </p:nvSpPr>
        <p:spPr>
          <a:xfrm>
            <a:off x="1206500" y="6578600"/>
            <a:ext cx="4470400" cy="215444"/>
          </a:xfrm>
          <a:prstGeom prst="rect">
            <a:avLst/>
          </a:prstGeom>
          <a:noFill/>
        </p:spPr>
        <p:txBody>
          <a:bodyPr wrap="square" rtlCol="0">
            <a:spAutoFit/>
          </a:bodyPr>
          <a:lstStyle/>
          <a:p>
            <a:r>
              <a:rPr lang="en-US" sz="800" i="1" dirty="0">
                <a:solidFill>
                  <a:schemeClr val="tx1">
                    <a:lumMod val="65000"/>
                    <a:lumOff val="35000"/>
                  </a:schemeClr>
                </a:solidFill>
                <a:latin typeface="Georgia"/>
                <a:cs typeface="Georgia"/>
              </a:rPr>
              <a:t>p</a:t>
            </a:r>
            <a:r>
              <a:rPr lang="en-US" sz="800" i="1" dirty="0" smtClean="0">
                <a:solidFill>
                  <a:schemeClr val="tx1">
                    <a:lumMod val="65000"/>
                    <a:lumOff val="35000"/>
                  </a:schemeClr>
                </a:solidFill>
                <a:latin typeface="Georgia"/>
                <a:cs typeface="Georgia"/>
              </a:rPr>
              <a:t>ic source</a:t>
            </a:r>
            <a:r>
              <a:rPr lang="en-US" sz="800" i="1" dirty="0">
                <a:solidFill>
                  <a:schemeClr val="tx1">
                    <a:lumMod val="65000"/>
                    <a:lumOff val="35000"/>
                  </a:schemeClr>
                </a:solidFill>
                <a:latin typeface="Georgia"/>
                <a:cs typeface="Georgia"/>
              </a:rPr>
              <a:t>:  http://</a:t>
            </a:r>
            <a:r>
              <a:rPr lang="en-US" sz="800" i="1" dirty="0" err="1">
                <a:solidFill>
                  <a:schemeClr val="tx1">
                    <a:lumMod val="65000"/>
                    <a:lumOff val="35000"/>
                  </a:schemeClr>
                </a:solidFill>
                <a:latin typeface="Georgia"/>
                <a:cs typeface="Georgia"/>
              </a:rPr>
              <a:t>ilays.com</a:t>
            </a:r>
            <a:r>
              <a:rPr lang="en-US" sz="800" i="1" dirty="0">
                <a:solidFill>
                  <a:schemeClr val="tx1">
                    <a:lumMod val="65000"/>
                    <a:lumOff val="35000"/>
                  </a:schemeClr>
                </a:solidFill>
                <a:latin typeface="Georgia"/>
                <a:cs typeface="Georgia"/>
              </a:rPr>
              <a:t>/online/wp-content/uploads/2011/09/un-</a:t>
            </a:r>
            <a:r>
              <a:rPr lang="en-US" sz="800" i="1" dirty="0" err="1">
                <a:solidFill>
                  <a:schemeClr val="tx1">
                    <a:lumMod val="65000"/>
                    <a:lumOff val="35000"/>
                  </a:schemeClr>
                </a:solidFill>
                <a:latin typeface="Georgia"/>
                <a:cs typeface="Georgia"/>
              </a:rPr>
              <a:t>MEETING.jpg</a:t>
            </a:r>
            <a:endParaRPr lang="en-US" sz="800" i="1" dirty="0">
              <a:solidFill>
                <a:schemeClr val="tx1">
                  <a:lumMod val="65000"/>
                  <a:lumOff val="35000"/>
                </a:schemeClr>
              </a:solidFill>
              <a:latin typeface="Georgia"/>
              <a:cs typeface="Georgia"/>
            </a:endParaRPr>
          </a:p>
        </p:txBody>
      </p:sp>
      <p:sp>
        <p:nvSpPr>
          <p:cNvPr id="10" name="TextBox 9"/>
          <p:cNvSpPr txBox="1"/>
          <p:nvPr/>
        </p:nvSpPr>
        <p:spPr>
          <a:xfrm>
            <a:off x="1130300" y="3403600"/>
            <a:ext cx="4013200" cy="338554"/>
          </a:xfrm>
          <a:prstGeom prst="rect">
            <a:avLst/>
          </a:prstGeom>
          <a:noFill/>
        </p:spPr>
        <p:txBody>
          <a:bodyPr wrap="square" rtlCol="0">
            <a:spAutoFit/>
          </a:bodyPr>
          <a:lstStyle/>
          <a:p>
            <a:r>
              <a:rPr lang="en-US" sz="800" i="1" dirty="0">
                <a:solidFill>
                  <a:schemeClr val="tx1">
                    <a:lumMod val="65000"/>
                    <a:lumOff val="35000"/>
                  </a:schemeClr>
                </a:solidFill>
                <a:latin typeface="Georgia"/>
                <a:cs typeface="Georgia"/>
              </a:rPr>
              <a:t>p</a:t>
            </a:r>
            <a:r>
              <a:rPr lang="en-US" sz="800" i="1" dirty="0" smtClean="0">
                <a:solidFill>
                  <a:schemeClr val="tx1">
                    <a:lumMod val="65000"/>
                    <a:lumOff val="35000"/>
                  </a:schemeClr>
                </a:solidFill>
                <a:latin typeface="Georgia"/>
                <a:cs typeface="Georgia"/>
              </a:rPr>
              <a:t>ic source:  </a:t>
            </a:r>
            <a:r>
              <a:rPr lang="fi-FI" sz="800" i="1" dirty="0">
                <a:solidFill>
                  <a:schemeClr val="tx1">
                    <a:lumMod val="65000"/>
                    <a:lumOff val="35000"/>
                  </a:schemeClr>
                </a:solidFill>
                <a:latin typeface="Georgia"/>
                <a:cs typeface="Georgia"/>
              </a:rPr>
              <a:t>http://buprssa.files.wordpress.com/2010/04/4511173458_98b3a86c24-1.jpg</a:t>
            </a:r>
            <a:endParaRPr lang="en-US" sz="800" i="1" dirty="0">
              <a:solidFill>
                <a:schemeClr val="tx1">
                  <a:lumMod val="65000"/>
                  <a:lumOff val="35000"/>
                </a:schemeClr>
              </a:solidFill>
              <a:latin typeface="Georgia"/>
              <a:cs typeface="Georgia"/>
            </a:endParaRPr>
          </a:p>
        </p:txBody>
      </p:sp>
    </p:spTree>
    <p:extLst>
      <p:ext uri="{BB962C8B-B14F-4D97-AF65-F5344CB8AC3E}">
        <p14:creationId xmlns:p14="http://schemas.microsoft.com/office/powerpoint/2010/main" val="411390674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p:txBody>
          <a:bodyPr/>
          <a:lstStyle/>
          <a:p>
            <a:pPr marL="0" indent="0">
              <a:buNone/>
            </a:pPr>
            <a:r>
              <a:rPr lang="en-US" dirty="0" smtClean="0"/>
              <a:t>Marketing </a:t>
            </a:r>
            <a:r>
              <a:rPr lang="en-US" dirty="0"/>
              <a:t>1.0 the distribution is the value; command and </a:t>
            </a:r>
            <a:r>
              <a:rPr lang="en-US" dirty="0" smtClean="0"/>
              <a:t>control</a:t>
            </a:r>
          </a:p>
          <a:p>
            <a:pPr lvl="1"/>
            <a:r>
              <a:rPr lang="en-US" dirty="0"/>
              <a:t>Community</a:t>
            </a:r>
          </a:p>
          <a:p>
            <a:pPr lvl="1"/>
            <a:r>
              <a:rPr lang="en-US" dirty="0"/>
              <a:t>Transparency</a:t>
            </a:r>
          </a:p>
          <a:p>
            <a:pPr lvl="2"/>
            <a:r>
              <a:rPr lang="en-US" dirty="0"/>
              <a:t>only 14% of people trust advertisements</a:t>
            </a:r>
          </a:p>
          <a:p>
            <a:pPr lvl="2"/>
            <a:r>
              <a:rPr lang="en-US" dirty="0"/>
              <a:t>78% trust the recommendations of other customers</a:t>
            </a:r>
          </a:p>
          <a:p>
            <a:pPr marL="0" indent="0">
              <a:buNone/>
            </a:pPr>
            <a:r>
              <a:rPr lang="en-US" dirty="0" smtClean="0"/>
              <a:t>Marketing </a:t>
            </a:r>
            <a:r>
              <a:rPr lang="en-US" dirty="0"/>
              <a:t>2.0 the content is the value; contribute and collaborate</a:t>
            </a:r>
          </a:p>
          <a:p>
            <a:pPr marL="742950" lvl="1" indent="-285750">
              <a:buFont typeface="Lucida Grande"/>
              <a:buChar char="+"/>
            </a:pPr>
            <a:r>
              <a:rPr lang="en-US" dirty="0" smtClean="0"/>
              <a:t>Get </a:t>
            </a:r>
            <a:r>
              <a:rPr lang="en-US" sz="1600" dirty="0" smtClean="0"/>
              <a:t>found</a:t>
            </a:r>
          </a:p>
          <a:p>
            <a:pPr marL="742950" lvl="1" indent="-285750">
              <a:buFont typeface="Lucida Grande"/>
              <a:buChar char="+"/>
            </a:pPr>
            <a:r>
              <a:rPr lang="en-US" sz="1600" dirty="0" smtClean="0"/>
              <a:t>Be sticky</a:t>
            </a:r>
          </a:p>
          <a:p>
            <a:pPr marL="742950" lvl="1" indent="-285750">
              <a:buFont typeface="Lucida Grande"/>
              <a:buChar char="+"/>
            </a:pPr>
            <a:r>
              <a:rPr lang="en-US" sz="1600" dirty="0" smtClean="0"/>
              <a:t>Call to action</a:t>
            </a:r>
          </a:p>
        </p:txBody>
      </p:sp>
      <p:sp>
        <p:nvSpPr>
          <p:cNvPr id="4" name="Slide Number Placeholder 3"/>
          <p:cNvSpPr>
            <a:spLocks noGrp="1"/>
          </p:cNvSpPr>
          <p:nvPr>
            <p:ph type="sldNum" sz="quarter" idx="10"/>
          </p:nvPr>
        </p:nvSpPr>
        <p:spPr>
          <a:xfrm>
            <a:off x="6553200" y="6356350"/>
            <a:ext cx="2133600" cy="365125"/>
          </a:xfrm>
        </p:spPr>
        <p:txBody>
          <a:bodyPr/>
          <a:lstStyle/>
          <a:p>
            <a:fld id="{07BB5F95-1CA9-9B45-AB7A-48D5785132A4}" type="slidenum">
              <a:rPr lang="en-US" smtClean="0"/>
              <a:pPr/>
              <a:t>15</a:t>
            </a:fld>
            <a:endParaRPr lang="en-US"/>
          </a:p>
        </p:txBody>
      </p:sp>
      <p:sp>
        <p:nvSpPr>
          <p:cNvPr id="3" name="Text Placeholder 2"/>
          <p:cNvSpPr>
            <a:spLocks noGrp="1"/>
          </p:cNvSpPr>
          <p:nvPr>
            <p:ph type="body" sz="quarter" idx="14"/>
          </p:nvPr>
        </p:nvSpPr>
        <p:spPr>
          <a:xfrm>
            <a:off x="443866" y="3517643"/>
            <a:ext cx="2201333" cy="397933"/>
          </a:xfrm>
        </p:spPr>
        <p:txBody>
          <a:bodyPr/>
          <a:lstStyle/>
          <a:p>
            <a:pPr algn="ctr"/>
            <a:r>
              <a:rPr lang="en-US" sz="1800" dirty="0">
                <a:solidFill>
                  <a:prstClr val="black"/>
                </a:solidFill>
              </a:rPr>
              <a:t>1 - Get found</a:t>
            </a:r>
            <a:r>
              <a:rPr lang="en-US" sz="1800" dirty="0" smtClean="0"/>
              <a:t>			</a:t>
            </a:r>
            <a:endParaRPr lang="en-US" sz="1800" dirty="0"/>
          </a:p>
        </p:txBody>
      </p:sp>
      <p:sp>
        <p:nvSpPr>
          <p:cNvPr id="7" name="Title 6"/>
          <p:cNvSpPr>
            <a:spLocks noGrp="1"/>
          </p:cNvSpPr>
          <p:nvPr>
            <p:ph type="title"/>
          </p:nvPr>
        </p:nvSpPr>
        <p:spPr/>
        <p:txBody>
          <a:bodyPr/>
          <a:lstStyle/>
          <a:p>
            <a:r>
              <a:rPr lang="en-US" dirty="0" smtClean="0"/>
              <a:t>From:  command/control, To:  contribute/collaborate</a:t>
            </a:r>
            <a:endParaRPr lang="en-US" dirty="0"/>
          </a:p>
        </p:txBody>
      </p:sp>
      <p:sp>
        <p:nvSpPr>
          <p:cNvPr id="6" name="Text Placeholder 5"/>
          <p:cNvSpPr>
            <a:spLocks noGrp="1"/>
          </p:cNvSpPr>
          <p:nvPr>
            <p:ph type="body" sz="quarter" idx="12"/>
          </p:nvPr>
        </p:nvSpPr>
        <p:spPr>
          <a:prstGeom prst="rect">
            <a:avLst/>
          </a:prstGeom>
        </p:spPr>
        <p:txBody>
          <a:bodyPr/>
          <a:lstStyle/>
          <a:p>
            <a:pPr>
              <a:lnSpc>
                <a:spcPct val="150000"/>
              </a:lnSpc>
              <a:spcBef>
                <a:spcPts val="0"/>
              </a:spcBef>
              <a:spcAft>
                <a:spcPts val="400"/>
              </a:spcAft>
              <a:buFont typeface="+mj-ea"/>
              <a:buAutoNum type="circleNumDbPlain"/>
            </a:pPr>
            <a:r>
              <a:rPr lang="en-US" dirty="0"/>
              <a:t>Me</a:t>
            </a:r>
          </a:p>
          <a:p>
            <a:pPr>
              <a:lnSpc>
                <a:spcPct val="150000"/>
              </a:lnSpc>
              <a:spcBef>
                <a:spcPts val="0"/>
              </a:spcBef>
              <a:spcAft>
                <a:spcPts val="400"/>
              </a:spcAft>
              <a:buFont typeface="+mj-ea"/>
              <a:buAutoNum type="circleNumDbPlain"/>
            </a:pPr>
            <a:r>
              <a:rPr lang="en-US" dirty="0"/>
              <a:t>You</a:t>
            </a:r>
          </a:p>
          <a:p>
            <a:pPr>
              <a:lnSpc>
                <a:spcPct val="150000"/>
              </a:lnSpc>
              <a:spcBef>
                <a:spcPts val="0"/>
              </a:spcBef>
              <a:spcAft>
                <a:spcPts val="400"/>
              </a:spcAft>
              <a:buFont typeface="+mj-ea"/>
              <a:buAutoNum type="circleNumDbPlain"/>
            </a:pPr>
            <a:r>
              <a:rPr lang="en-US" b="1" dirty="0"/>
              <a:t>Community</a:t>
            </a:r>
          </a:p>
        </p:txBody>
      </p:sp>
      <p:pic>
        <p:nvPicPr>
          <p:cNvPr id="32" name="Picture 31" descr="GettingFound.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04799" y="4089671"/>
            <a:ext cx="2479466" cy="1870870"/>
          </a:xfrm>
          <a:prstGeom prst="rect">
            <a:avLst/>
          </a:prstGeom>
        </p:spPr>
      </p:pic>
      <p:pic>
        <p:nvPicPr>
          <p:cNvPr id="33" name="Picture 32" descr="www support.jpg"/>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140062" y="4237703"/>
            <a:ext cx="2498537" cy="1604664"/>
          </a:xfrm>
          <a:prstGeom prst="rect">
            <a:avLst/>
          </a:prstGeom>
        </p:spPr>
      </p:pic>
      <p:pic>
        <p:nvPicPr>
          <p:cNvPr id="34" name="Picture 33" descr="Kumbaya Blank.jpg"/>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723467" y="4140458"/>
            <a:ext cx="3182310" cy="1734645"/>
          </a:xfrm>
          <a:prstGeom prst="rect">
            <a:avLst/>
          </a:prstGeom>
        </p:spPr>
      </p:pic>
      <p:sp>
        <p:nvSpPr>
          <p:cNvPr id="35" name="Rectangle 34"/>
          <p:cNvSpPr/>
          <p:nvPr/>
        </p:nvSpPr>
        <p:spPr>
          <a:xfrm>
            <a:off x="3438743" y="3517643"/>
            <a:ext cx="1664112" cy="369332"/>
          </a:xfrm>
          <a:prstGeom prst="rect">
            <a:avLst/>
          </a:prstGeom>
        </p:spPr>
        <p:txBody>
          <a:bodyPr wrap="none">
            <a:spAutoFit/>
          </a:bodyPr>
          <a:lstStyle/>
          <a:p>
            <a:pPr lvl="0" algn="ctr">
              <a:spcBef>
                <a:spcPct val="20000"/>
              </a:spcBef>
            </a:pPr>
            <a:r>
              <a:rPr lang="en-US" b="1" dirty="0" smtClean="0">
                <a:solidFill>
                  <a:prstClr val="black"/>
                </a:solidFill>
                <a:latin typeface="Georgia"/>
              </a:rPr>
              <a:t>2 – Be sticky</a:t>
            </a:r>
            <a:endParaRPr lang="en-US" b="1" dirty="0">
              <a:solidFill>
                <a:prstClr val="black"/>
              </a:solidFill>
              <a:latin typeface="Georgia"/>
            </a:endParaRPr>
          </a:p>
        </p:txBody>
      </p:sp>
      <p:sp>
        <p:nvSpPr>
          <p:cNvPr id="36" name="Rectangle 35"/>
          <p:cNvSpPr/>
          <p:nvPr/>
        </p:nvSpPr>
        <p:spPr>
          <a:xfrm>
            <a:off x="6232066" y="3517643"/>
            <a:ext cx="2165113" cy="369332"/>
          </a:xfrm>
          <a:prstGeom prst="rect">
            <a:avLst/>
          </a:prstGeom>
        </p:spPr>
        <p:txBody>
          <a:bodyPr wrap="none">
            <a:spAutoFit/>
          </a:bodyPr>
          <a:lstStyle/>
          <a:p>
            <a:pPr algn="ctr"/>
            <a:r>
              <a:rPr lang="en-US" b="1" dirty="0" smtClean="0">
                <a:solidFill>
                  <a:prstClr val="black"/>
                </a:solidFill>
                <a:latin typeface="Georgia"/>
              </a:rPr>
              <a:t>3 </a:t>
            </a:r>
            <a:r>
              <a:rPr lang="en-US" b="1" dirty="0">
                <a:solidFill>
                  <a:prstClr val="black"/>
                </a:solidFill>
                <a:latin typeface="Georgia"/>
              </a:rPr>
              <a:t>– Call to action</a:t>
            </a:r>
            <a:endParaRPr lang="en-US" dirty="0"/>
          </a:p>
        </p:txBody>
      </p:sp>
      <p:sp>
        <p:nvSpPr>
          <p:cNvPr id="12" name="TextBox 11"/>
          <p:cNvSpPr txBox="1"/>
          <p:nvPr/>
        </p:nvSpPr>
        <p:spPr>
          <a:xfrm>
            <a:off x="1206500" y="6578600"/>
            <a:ext cx="7454900" cy="215444"/>
          </a:xfrm>
          <a:prstGeom prst="rect">
            <a:avLst/>
          </a:prstGeom>
          <a:noFill/>
        </p:spPr>
        <p:txBody>
          <a:bodyPr wrap="square" rtlCol="0">
            <a:spAutoFit/>
          </a:bodyPr>
          <a:lstStyle/>
          <a:p>
            <a:r>
              <a:rPr lang="en-US" sz="800" i="1" dirty="0">
                <a:solidFill>
                  <a:schemeClr val="tx1">
                    <a:lumMod val="65000"/>
                    <a:lumOff val="35000"/>
                  </a:schemeClr>
                </a:solidFill>
                <a:latin typeface="Georgia"/>
                <a:cs typeface="Georgia"/>
              </a:rPr>
              <a:t>p</a:t>
            </a:r>
            <a:r>
              <a:rPr lang="en-US" sz="800" i="1" dirty="0" smtClean="0">
                <a:solidFill>
                  <a:schemeClr val="tx1">
                    <a:lumMod val="65000"/>
                    <a:lumOff val="35000"/>
                  </a:schemeClr>
                </a:solidFill>
                <a:latin typeface="Georgia"/>
                <a:cs typeface="Georgia"/>
              </a:rPr>
              <a:t>ic source</a:t>
            </a:r>
            <a:r>
              <a:rPr lang="en-US" sz="800" i="1" dirty="0">
                <a:solidFill>
                  <a:schemeClr val="tx1">
                    <a:lumMod val="65000"/>
                    <a:lumOff val="35000"/>
                  </a:schemeClr>
                </a:solidFill>
                <a:latin typeface="Georgia"/>
                <a:cs typeface="Georgia"/>
              </a:rPr>
              <a:t>: </a:t>
            </a:r>
            <a:r>
              <a:rPr lang="en-US" sz="800" i="1" dirty="0" smtClean="0">
                <a:solidFill>
                  <a:schemeClr val="tx1">
                    <a:lumMod val="65000"/>
                    <a:lumOff val="35000"/>
                  </a:schemeClr>
                </a:solidFill>
                <a:latin typeface="Georgia"/>
                <a:cs typeface="Georgia"/>
              </a:rPr>
              <a:t>1) http</a:t>
            </a:r>
            <a:r>
              <a:rPr lang="en-US" sz="800" i="1" dirty="0">
                <a:solidFill>
                  <a:schemeClr val="tx1">
                    <a:lumMod val="65000"/>
                    <a:lumOff val="35000"/>
                  </a:schemeClr>
                </a:solidFill>
                <a:latin typeface="Georgia"/>
                <a:cs typeface="Georgia"/>
              </a:rPr>
              <a:t>://</a:t>
            </a:r>
            <a:r>
              <a:rPr lang="en-US" sz="800" i="1" dirty="0" err="1">
                <a:solidFill>
                  <a:schemeClr val="tx1">
                    <a:lumMod val="65000"/>
                    <a:lumOff val="35000"/>
                  </a:schemeClr>
                </a:solidFill>
                <a:latin typeface="Georgia"/>
                <a:cs typeface="Georgia"/>
              </a:rPr>
              <a:t>www.slideshare.net</a:t>
            </a:r>
            <a:r>
              <a:rPr lang="en-US" sz="800" i="1" dirty="0">
                <a:solidFill>
                  <a:schemeClr val="tx1">
                    <a:lumMod val="65000"/>
                    <a:lumOff val="35000"/>
                  </a:schemeClr>
                </a:solidFill>
                <a:latin typeface="Georgia"/>
                <a:cs typeface="Georgia"/>
              </a:rPr>
              <a:t>/</a:t>
            </a:r>
            <a:r>
              <a:rPr lang="en-US" sz="800" i="1" dirty="0" err="1">
                <a:solidFill>
                  <a:schemeClr val="tx1">
                    <a:lumMod val="65000"/>
                    <a:lumOff val="35000"/>
                  </a:schemeClr>
                </a:solidFill>
                <a:latin typeface="Georgia"/>
                <a:cs typeface="Georgia"/>
              </a:rPr>
              <a:t>HubSpot</a:t>
            </a:r>
            <a:r>
              <a:rPr lang="en-US" sz="800" i="1" dirty="0">
                <a:solidFill>
                  <a:schemeClr val="tx1">
                    <a:lumMod val="65000"/>
                    <a:lumOff val="35000"/>
                  </a:schemeClr>
                </a:solidFill>
                <a:latin typeface="Georgia"/>
                <a:cs typeface="Georgia"/>
              </a:rPr>
              <a:t>/2-imu-seo-crash-course-to-get-found-gf102 </a:t>
            </a:r>
            <a:r>
              <a:rPr lang="en-US" sz="800" i="1" dirty="0" smtClean="0">
                <a:solidFill>
                  <a:schemeClr val="tx1">
                    <a:lumMod val="65000"/>
                    <a:lumOff val="35000"/>
                  </a:schemeClr>
                </a:solidFill>
                <a:latin typeface="Georgia"/>
                <a:cs typeface="Georgia"/>
              </a:rPr>
              <a:t>2) http</a:t>
            </a:r>
            <a:r>
              <a:rPr lang="en-US" sz="800" i="1" dirty="0">
                <a:solidFill>
                  <a:schemeClr val="tx1">
                    <a:lumMod val="65000"/>
                    <a:lumOff val="35000"/>
                  </a:schemeClr>
                </a:solidFill>
                <a:latin typeface="Georgia"/>
                <a:cs typeface="Georgia"/>
              </a:rPr>
              <a:t>://</a:t>
            </a:r>
            <a:r>
              <a:rPr lang="en-US" sz="800" i="1" dirty="0" err="1">
                <a:solidFill>
                  <a:schemeClr val="tx1">
                    <a:lumMod val="65000"/>
                    <a:lumOff val="35000"/>
                  </a:schemeClr>
                </a:solidFill>
                <a:latin typeface="Georgia"/>
                <a:cs typeface="Georgia"/>
              </a:rPr>
              <a:t>www.childfirstpediatrics.com</a:t>
            </a:r>
            <a:r>
              <a:rPr lang="en-US" sz="800" i="1" dirty="0">
                <a:solidFill>
                  <a:schemeClr val="tx1">
                    <a:lumMod val="65000"/>
                    <a:lumOff val="35000"/>
                  </a:schemeClr>
                </a:solidFill>
                <a:latin typeface="Georgia"/>
                <a:cs typeface="Georgia"/>
              </a:rPr>
              <a:t>/web-</a:t>
            </a:r>
            <a:r>
              <a:rPr lang="en-US" sz="800" i="1" dirty="0" err="1">
                <a:solidFill>
                  <a:schemeClr val="tx1">
                    <a:lumMod val="65000"/>
                    <a:lumOff val="35000"/>
                  </a:schemeClr>
                </a:solidFill>
                <a:latin typeface="Georgia"/>
                <a:cs typeface="Georgia"/>
              </a:rPr>
              <a:t>hosting.jpg</a:t>
            </a:r>
            <a:endParaRPr lang="en-US" sz="800" i="1" dirty="0">
              <a:solidFill>
                <a:schemeClr val="tx1">
                  <a:lumMod val="65000"/>
                  <a:lumOff val="35000"/>
                </a:schemeClr>
              </a:solidFill>
              <a:latin typeface="Georgia"/>
              <a:cs typeface="Georgia"/>
            </a:endParaRPr>
          </a:p>
        </p:txBody>
      </p:sp>
    </p:spTree>
    <p:extLst>
      <p:ext uri="{BB962C8B-B14F-4D97-AF65-F5344CB8AC3E}">
        <p14:creationId xmlns:p14="http://schemas.microsoft.com/office/powerpoint/2010/main" val="418199528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p:cNvSpPr>
            <a:spLocks noGrp="1"/>
          </p:cNvSpPr>
          <p:nvPr>
            <p:ph sz="half" idx="1"/>
          </p:nvPr>
        </p:nvSpPr>
        <p:spPr/>
        <p:txBody>
          <a:bodyPr/>
          <a:lstStyle/>
          <a:p>
            <a:pPr>
              <a:buFont typeface="+mj-lt"/>
              <a:buAutoNum type="arabicPeriod"/>
            </a:pPr>
            <a:r>
              <a:rPr lang="en-US" dirty="0" smtClean="0"/>
              <a:t>Persona design</a:t>
            </a:r>
          </a:p>
          <a:p>
            <a:pPr>
              <a:buFont typeface="+mj-lt"/>
              <a:buAutoNum type="arabicPeriod"/>
            </a:pPr>
            <a:r>
              <a:rPr lang="en-US" dirty="0" smtClean="0"/>
              <a:t>What answers can you provide for what they search for</a:t>
            </a:r>
          </a:p>
          <a:p>
            <a:pPr>
              <a:buFont typeface="+mj-lt"/>
              <a:buAutoNum type="arabicPeriod"/>
            </a:pPr>
            <a:r>
              <a:rPr lang="en-US" dirty="0" smtClean="0"/>
              <a:t>Keywords</a:t>
            </a:r>
          </a:p>
          <a:p>
            <a:pPr>
              <a:buFont typeface="+mj-lt"/>
              <a:buAutoNum type="arabicPeriod"/>
            </a:pPr>
            <a:r>
              <a:rPr lang="en-US" dirty="0" smtClean="0"/>
              <a:t>Key phrases</a:t>
            </a:r>
          </a:p>
          <a:p>
            <a:pPr>
              <a:buFont typeface="+mj-lt"/>
              <a:buAutoNum type="arabicPeriod"/>
            </a:pPr>
            <a:r>
              <a:rPr lang="en-US" dirty="0" smtClean="0"/>
              <a:t>Think like a publisher – compelling content, unique to them</a:t>
            </a:r>
          </a:p>
          <a:p>
            <a:pPr>
              <a:buFont typeface="+mj-lt"/>
              <a:buAutoNum type="arabicPeriod"/>
            </a:pPr>
            <a:r>
              <a:rPr lang="en-US" dirty="0"/>
              <a:t>Think like a publisher – compelling content, </a:t>
            </a:r>
            <a:r>
              <a:rPr lang="en-US" dirty="0" smtClean="0"/>
              <a:t>unique to their community</a:t>
            </a:r>
            <a:endParaRPr lang="en-US" dirty="0"/>
          </a:p>
          <a:p>
            <a:pPr marL="0" indent="0">
              <a:buNone/>
            </a:pPr>
            <a:endParaRPr lang="en-US" dirty="0"/>
          </a:p>
        </p:txBody>
      </p:sp>
      <p:sp>
        <p:nvSpPr>
          <p:cNvPr id="18" name="Content Placeholder 17"/>
          <p:cNvSpPr>
            <a:spLocks noGrp="1"/>
          </p:cNvSpPr>
          <p:nvPr>
            <p:ph sz="half" idx="13"/>
          </p:nvPr>
        </p:nvSpPr>
        <p:spPr/>
        <p:txBody>
          <a:bodyPr/>
          <a:lstStyle/>
          <a:p>
            <a:pPr marL="0" indent="0">
              <a:buNone/>
            </a:pPr>
            <a:r>
              <a:rPr lang="en-US" dirty="0"/>
              <a:t>Focus on the </a:t>
            </a:r>
            <a:r>
              <a:rPr lang="en-US" dirty="0" smtClean="0"/>
              <a:t>keywords </a:t>
            </a:r>
            <a:r>
              <a:rPr lang="en-US" dirty="0"/>
              <a:t>and </a:t>
            </a:r>
            <a:r>
              <a:rPr lang="en-US" dirty="0" smtClean="0"/>
              <a:t>phrases that buyers </a:t>
            </a:r>
            <a:r>
              <a:rPr lang="en-US" dirty="0"/>
              <a:t>u</a:t>
            </a:r>
            <a:r>
              <a:rPr lang="en-US" dirty="0" smtClean="0"/>
              <a:t>se </a:t>
            </a:r>
            <a:endParaRPr lang="en-US" dirty="0"/>
          </a:p>
          <a:p>
            <a:pPr lvl="0"/>
            <a:r>
              <a:rPr lang="en-US" dirty="0"/>
              <a:t>Who are your clients?  Prospects?</a:t>
            </a:r>
          </a:p>
          <a:p>
            <a:pPr lvl="0"/>
            <a:r>
              <a:rPr lang="en-US" dirty="0"/>
              <a:t>What are they interested in?</a:t>
            </a:r>
          </a:p>
          <a:p>
            <a:pPr lvl="0"/>
            <a:r>
              <a:rPr lang="en-US" dirty="0"/>
              <a:t>What do you want to hear from them?</a:t>
            </a:r>
          </a:p>
          <a:p>
            <a:pPr lvl="0"/>
            <a:r>
              <a:rPr lang="en-US" dirty="0"/>
              <a:t>What do you want to talk to them about?</a:t>
            </a:r>
          </a:p>
          <a:p>
            <a:pPr lvl="0"/>
            <a:r>
              <a:rPr lang="en-US" dirty="0"/>
              <a:t>Segmentation</a:t>
            </a:r>
          </a:p>
          <a:p>
            <a:pPr lvl="0"/>
            <a:r>
              <a:rPr lang="en-US" dirty="0"/>
              <a:t>What value can you offer?</a:t>
            </a:r>
          </a:p>
          <a:p>
            <a:pPr lvl="0"/>
            <a:r>
              <a:rPr lang="en-US" dirty="0"/>
              <a:t>What are your goals</a:t>
            </a:r>
            <a:r>
              <a:rPr lang="en-US" dirty="0" smtClean="0"/>
              <a:t>?</a:t>
            </a:r>
            <a:endParaRPr lang="en-US" dirty="0"/>
          </a:p>
        </p:txBody>
      </p:sp>
      <p:sp>
        <p:nvSpPr>
          <p:cNvPr id="19" name="Text Placeholder 18"/>
          <p:cNvSpPr>
            <a:spLocks noGrp="1"/>
          </p:cNvSpPr>
          <p:nvPr>
            <p:ph type="body" sz="quarter" idx="14"/>
          </p:nvPr>
        </p:nvSpPr>
        <p:spPr/>
        <p:txBody>
          <a:bodyPr/>
          <a:lstStyle/>
          <a:p>
            <a:r>
              <a:rPr lang="en-US" dirty="0" smtClean="0"/>
              <a:t>People search for answers to their questions, not your content</a:t>
            </a:r>
            <a:endParaRPr lang="en-US" dirty="0"/>
          </a:p>
        </p:txBody>
      </p:sp>
      <p:sp>
        <p:nvSpPr>
          <p:cNvPr id="15" name="Title 14"/>
          <p:cNvSpPr>
            <a:spLocks noGrp="1"/>
          </p:cNvSpPr>
          <p:nvPr>
            <p:ph type="title"/>
          </p:nvPr>
        </p:nvSpPr>
        <p:spPr/>
        <p:txBody>
          <a:bodyPr/>
          <a:lstStyle/>
          <a:p>
            <a:r>
              <a:rPr lang="en-US" dirty="0" smtClean="0"/>
              <a:t>The engagement strategy</a:t>
            </a:r>
            <a:endParaRPr lang="en-US" dirty="0"/>
          </a:p>
        </p:txBody>
      </p:sp>
      <p:sp>
        <p:nvSpPr>
          <p:cNvPr id="17" name="Text Placeholder 16"/>
          <p:cNvSpPr>
            <a:spLocks noGrp="1"/>
          </p:cNvSpPr>
          <p:nvPr>
            <p:ph type="body" sz="quarter" idx="12"/>
          </p:nvPr>
        </p:nvSpPr>
        <p:spPr/>
        <p:txBody>
          <a:bodyPr/>
          <a:lstStyle/>
          <a:p>
            <a:pPr>
              <a:lnSpc>
                <a:spcPct val="150000"/>
              </a:lnSpc>
              <a:spcBef>
                <a:spcPts val="0"/>
              </a:spcBef>
              <a:spcAft>
                <a:spcPts val="400"/>
              </a:spcAft>
              <a:buFont typeface="+mj-ea"/>
              <a:buAutoNum type="circleNumDbPlain"/>
            </a:pPr>
            <a:r>
              <a:rPr lang="en-US" dirty="0"/>
              <a:t>Me</a:t>
            </a:r>
          </a:p>
          <a:p>
            <a:pPr>
              <a:lnSpc>
                <a:spcPct val="150000"/>
              </a:lnSpc>
              <a:spcBef>
                <a:spcPts val="0"/>
              </a:spcBef>
              <a:spcAft>
                <a:spcPts val="400"/>
              </a:spcAft>
              <a:buFont typeface="+mj-ea"/>
              <a:buAutoNum type="circleNumDbPlain"/>
            </a:pPr>
            <a:r>
              <a:rPr lang="en-US" dirty="0"/>
              <a:t>You</a:t>
            </a:r>
          </a:p>
          <a:p>
            <a:pPr>
              <a:lnSpc>
                <a:spcPct val="150000"/>
              </a:lnSpc>
              <a:spcBef>
                <a:spcPts val="0"/>
              </a:spcBef>
              <a:spcAft>
                <a:spcPts val="400"/>
              </a:spcAft>
              <a:buFont typeface="+mj-ea"/>
              <a:buAutoNum type="circleNumDbPlain"/>
            </a:pPr>
            <a:r>
              <a:rPr lang="en-US" b="1" dirty="0"/>
              <a:t>Community</a:t>
            </a:r>
          </a:p>
        </p:txBody>
      </p:sp>
      <p:pic>
        <p:nvPicPr>
          <p:cNvPr id="20" name="Picture 19" descr="InboundOutbound.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373028" y="4182529"/>
            <a:ext cx="4786852" cy="2422004"/>
          </a:xfrm>
          <a:prstGeom prst="rect">
            <a:avLst/>
          </a:prstGeom>
        </p:spPr>
      </p:pic>
      <p:pic>
        <p:nvPicPr>
          <p:cNvPr id="21" name="Picture 20" descr="GettingFound.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6266" y="1896534"/>
            <a:ext cx="1840225" cy="1388534"/>
          </a:xfrm>
          <a:prstGeom prst="rect">
            <a:avLst/>
          </a:prstGeom>
        </p:spPr>
      </p:pic>
      <p:sp>
        <p:nvSpPr>
          <p:cNvPr id="2" name="Slide Number Placeholder 1"/>
          <p:cNvSpPr>
            <a:spLocks noGrp="1"/>
          </p:cNvSpPr>
          <p:nvPr>
            <p:ph type="sldNum" sz="quarter" idx="10"/>
          </p:nvPr>
        </p:nvSpPr>
        <p:spPr>
          <a:xfrm>
            <a:off x="6553200" y="6356350"/>
            <a:ext cx="2133600" cy="365125"/>
          </a:xfrm>
        </p:spPr>
        <p:txBody>
          <a:bodyPr/>
          <a:lstStyle/>
          <a:p>
            <a:fld id="{E5AB99D7-B173-BB49-BCCE-F0FBED44CA43}" type="slidenum">
              <a:rPr lang="en-US" smtClean="0"/>
              <a:pPr/>
              <a:t>16</a:t>
            </a:fld>
            <a:endParaRPr lang="en-US"/>
          </a:p>
        </p:txBody>
      </p:sp>
      <p:sp>
        <p:nvSpPr>
          <p:cNvPr id="10" name="TextBox 9"/>
          <p:cNvSpPr txBox="1"/>
          <p:nvPr/>
        </p:nvSpPr>
        <p:spPr>
          <a:xfrm>
            <a:off x="1206500" y="6578600"/>
            <a:ext cx="7454900" cy="215444"/>
          </a:xfrm>
          <a:prstGeom prst="rect">
            <a:avLst/>
          </a:prstGeom>
          <a:noFill/>
        </p:spPr>
        <p:txBody>
          <a:bodyPr wrap="square" rtlCol="0">
            <a:spAutoFit/>
          </a:bodyPr>
          <a:lstStyle/>
          <a:p>
            <a:r>
              <a:rPr lang="en-US" sz="800" i="1" dirty="0">
                <a:solidFill>
                  <a:schemeClr val="tx1">
                    <a:lumMod val="65000"/>
                    <a:lumOff val="35000"/>
                  </a:schemeClr>
                </a:solidFill>
                <a:latin typeface="Georgia"/>
                <a:cs typeface="Georgia"/>
              </a:rPr>
              <a:t>p</a:t>
            </a:r>
            <a:r>
              <a:rPr lang="en-US" sz="800" i="1" dirty="0" smtClean="0">
                <a:solidFill>
                  <a:schemeClr val="tx1">
                    <a:lumMod val="65000"/>
                    <a:lumOff val="35000"/>
                  </a:schemeClr>
                </a:solidFill>
                <a:latin typeface="Georgia"/>
                <a:cs typeface="Georgia"/>
              </a:rPr>
              <a:t>ic source modified from:  http</a:t>
            </a:r>
            <a:r>
              <a:rPr lang="en-US" sz="800" i="1" dirty="0">
                <a:solidFill>
                  <a:schemeClr val="tx1">
                    <a:lumMod val="65000"/>
                    <a:lumOff val="35000"/>
                  </a:schemeClr>
                </a:solidFill>
                <a:latin typeface="Georgia"/>
                <a:cs typeface="Georgia"/>
              </a:rPr>
              <a:t>://</a:t>
            </a:r>
            <a:r>
              <a:rPr lang="en-US" sz="800" i="1" dirty="0" err="1">
                <a:solidFill>
                  <a:schemeClr val="tx1">
                    <a:lumMod val="65000"/>
                    <a:lumOff val="35000"/>
                  </a:schemeClr>
                </a:solidFill>
                <a:latin typeface="Georgia"/>
                <a:cs typeface="Georgia"/>
              </a:rPr>
              <a:t>www.hubspot.com</a:t>
            </a:r>
            <a:r>
              <a:rPr lang="en-US" sz="800" i="1" dirty="0">
                <a:solidFill>
                  <a:schemeClr val="tx1">
                    <a:lumMod val="65000"/>
                    <a:lumOff val="35000"/>
                  </a:schemeClr>
                </a:solidFill>
                <a:latin typeface="Georgia"/>
                <a:cs typeface="Georgia"/>
              </a:rPr>
              <a:t>/download-the-2012-state-of-inbound-marketing/</a:t>
            </a:r>
          </a:p>
        </p:txBody>
      </p:sp>
    </p:spTree>
    <p:extLst>
      <p:ext uri="{BB962C8B-B14F-4D97-AF65-F5344CB8AC3E}">
        <p14:creationId xmlns:p14="http://schemas.microsoft.com/office/powerpoint/2010/main" val="238664727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p:txBody>
          <a:bodyPr/>
          <a:lstStyle/>
          <a:p>
            <a:pPr lvl="0">
              <a:buFont typeface="+mj-lt"/>
              <a:buAutoNum type="arabicPeriod"/>
            </a:pPr>
            <a:r>
              <a:rPr lang="en-US" dirty="0" smtClean="0">
                <a:latin typeface="Palatino"/>
                <a:cs typeface="Palatino"/>
              </a:rPr>
              <a:t>Identify the persona(s) of who needs your solution?</a:t>
            </a:r>
          </a:p>
          <a:p>
            <a:pPr>
              <a:buFont typeface="+mj-lt"/>
              <a:buAutoNum type="arabicPeriod"/>
            </a:pPr>
            <a:r>
              <a:rPr lang="en-US" dirty="0" smtClean="0"/>
              <a:t>Investigate words </a:t>
            </a:r>
            <a:r>
              <a:rPr lang="en-US" dirty="0"/>
              <a:t>and phrases </a:t>
            </a:r>
            <a:r>
              <a:rPr lang="en-US" dirty="0" smtClean="0"/>
              <a:t>they </a:t>
            </a:r>
            <a:r>
              <a:rPr lang="en-US" dirty="0"/>
              <a:t>use to describe </a:t>
            </a:r>
            <a:r>
              <a:rPr lang="en-US" dirty="0" smtClean="0"/>
              <a:t>problems?</a:t>
            </a:r>
          </a:p>
          <a:p>
            <a:pPr lvl="1"/>
            <a:r>
              <a:rPr lang="en-US" dirty="0" smtClean="0"/>
              <a:t>Search engines answer questions</a:t>
            </a:r>
          </a:p>
          <a:p>
            <a:pPr lvl="1"/>
            <a:r>
              <a:rPr lang="en-US" dirty="0" smtClean="0"/>
              <a:t>3 and 7</a:t>
            </a:r>
            <a:endParaRPr lang="en-US" dirty="0"/>
          </a:p>
          <a:p>
            <a:pPr lvl="0">
              <a:buFont typeface="+mj-lt"/>
              <a:buAutoNum type="arabicPeriod"/>
            </a:pPr>
            <a:r>
              <a:rPr lang="en-US" dirty="0" smtClean="0">
                <a:latin typeface="Palatino"/>
                <a:cs typeface="Palatino"/>
              </a:rPr>
              <a:t>Develop content that describes issues and problems they have faced and then provides details on how to solve these problems</a:t>
            </a:r>
          </a:p>
          <a:p>
            <a:pPr marL="685800" lvl="1"/>
            <a:r>
              <a:rPr lang="en-US" dirty="0"/>
              <a:t>What are their problems?</a:t>
            </a:r>
          </a:p>
          <a:p>
            <a:pPr marL="685800" lvl="1"/>
            <a:r>
              <a:rPr lang="en-US" dirty="0"/>
              <a:t>What keeps them awake at night?</a:t>
            </a:r>
          </a:p>
          <a:p>
            <a:pPr marL="685800" lvl="1"/>
            <a:r>
              <a:rPr lang="en-US" dirty="0"/>
              <a:t>What do they want to know</a:t>
            </a:r>
            <a:r>
              <a:rPr lang="en-US" dirty="0" smtClean="0"/>
              <a:t>?</a:t>
            </a:r>
            <a:endParaRPr lang="en-US" dirty="0"/>
          </a:p>
        </p:txBody>
      </p:sp>
      <p:sp>
        <p:nvSpPr>
          <p:cNvPr id="4" name="Slide Number Placeholder 3"/>
          <p:cNvSpPr>
            <a:spLocks noGrp="1"/>
          </p:cNvSpPr>
          <p:nvPr>
            <p:ph type="sldNum" sz="quarter" idx="10"/>
          </p:nvPr>
        </p:nvSpPr>
        <p:spPr>
          <a:xfrm>
            <a:off x="6553200" y="6356350"/>
            <a:ext cx="2133600" cy="365125"/>
          </a:xfrm>
        </p:spPr>
        <p:txBody>
          <a:bodyPr/>
          <a:lstStyle/>
          <a:p>
            <a:fld id="{07BB5F95-1CA9-9B45-AB7A-48D5785132A4}" type="slidenum">
              <a:rPr lang="en-US" smtClean="0"/>
              <a:pPr/>
              <a:t>17</a:t>
            </a:fld>
            <a:endParaRPr lang="en-US"/>
          </a:p>
        </p:txBody>
      </p:sp>
      <p:sp>
        <p:nvSpPr>
          <p:cNvPr id="3" name="Content Placeholder 2"/>
          <p:cNvSpPr>
            <a:spLocks noGrp="1"/>
          </p:cNvSpPr>
          <p:nvPr>
            <p:ph sz="half" idx="13"/>
          </p:nvPr>
        </p:nvSpPr>
        <p:spPr/>
        <p:txBody>
          <a:bodyPr/>
          <a:lstStyle/>
          <a:p>
            <a:pPr lvl="0"/>
            <a:endParaRPr lang="en-US" dirty="0">
              <a:latin typeface="Palatino"/>
              <a:cs typeface="Palatino"/>
            </a:endParaRPr>
          </a:p>
          <a:p>
            <a:pPr marL="285750" indent="-285750"/>
            <a:endParaRPr lang="en-US" b="1" i="1" dirty="0"/>
          </a:p>
        </p:txBody>
      </p:sp>
      <p:sp>
        <p:nvSpPr>
          <p:cNvPr id="16" name="Text Placeholder 15"/>
          <p:cNvSpPr>
            <a:spLocks noGrp="1"/>
          </p:cNvSpPr>
          <p:nvPr>
            <p:ph type="body" sz="quarter" idx="14"/>
          </p:nvPr>
        </p:nvSpPr>
        <p:spPr/>
        <p:txBody>
          <a:bodyPr/>
          <a:lstStyle/>
          <a:p>
            <a:r>
              <a:rPr lang="en-US" dirty="0" smtClean="0"/>
              <a:t>From leading to contributing</a:t>
            </a:r>
            <a:endParaRPr lang="en-US" dirty="0"/>
          </a:p>
        </p:txBody>
      </p:sp>
      <p:sp>
        <p:nvSpPr>
          <p:cNvPr id="2" name="Title 1"/>
          <p:cNvSpPr>
            <a:spLocks noGrp="1"/>
          </p:cNvSpPr>
          <p:nvPr>
            <p:ph type="title"/>
          </p:nvPr>
        </p:nvSpPr>
        <p:spPr/>
        <p:txBody>
          <a:bodyPr/>
          <a:lstStyle/>
          <a:p>
            <a:r>
              <a:rPr lang="en-US" dirty="0"/>
              <a:t>Persona - the best of community</a:t>
            </a:r>
            <a:br>
              <a:rPr lang="en-US" dirty="0"/>
            </a:br>
            <a:endParaRPr lang="en-US" dirty="0"/>
          </a:p>
        </p:txBody>
      </p:sp>
      <p:sp>
        <p:nvSpPr>
          <p:cNvPr id="6" name="Text Placeholder 5"/>
          <p:cNvSpPr>
            <a:spLocks noGrp="1"/>
          </p:cNvSpPr>
          <p:nvPr>
            <p:ph type="body" sz="quarter" idx="12"/>
          </p:nvPr>
        </p:nvSpPr>
        <p:spPr>
          <a:prstGeom prst="rect">
            <a:avLst/>
          </a:prstGeom>
        </p:spPr>
        <p:txBody>
          <a:bodyPr/>
          <a:lstStyle/>
          <a:p>
            <a:pPr>
              <a:lnSpc>
                <a:spcPct val="150000"/>
              </a:lnSpc>
              <a:spcBef>
                <a:spcPts val="0"/>
              </a:spcBef>
              <a:spcAft>
                <a:spcPts val="400"/>
              </a:spcAft>
              <a:buFont typeface="+mj-ea"/>
              <a:buAutoNum type="circleNumDbPlain"/>
            </a:pPr>
            <a:r>
              <a:rPr lang="en-US" dirty="0"/>
              <a:t>Me</a:t>
            </a:r>
          </a:p>
          <a:p>
            <a:pPr>
              <a:lnSpc>
                <a:spcPct val="150000"/>
              </a:lnSpc>
              <a:spcBef>
                <a:spcPts val="0"/>
              </a:spcBef>
              <a:spcAft>
                <a:spcPts val="400"/>
              </a:spcAft>
              <a:buFont typeface="+mj-ea"/>
              <a:buAutoNum type="circleNumDbPlain"/>
            </a:pPr>
            <a:r>
              <a:rPr lang="en-US" dirty="0"/>
              <a:t>You</a:t>
            </a:r>
          </a:p>
          <a:p>
            <a:pPr>
              <a:lnSpc>
                <a:spcPct val="150000"/>
              </a:lnSpc>
              <a:spcBef>
                <a:spcPts val="0"/>
              </a:spcBef>
              <a:spcAft>
                <a:spcPts val="400"/>
              </a:spcAft>
              <a:buFont typeface="+mj-ea"/>
              <a:buAutoNum type="circleNumDbPlain"/>
            </a:pPr>
            <a:r>
              <a:rPr lang="en-US" b="1" dirty="0"/>
              <a:t>Community</a:t>
            </a:r>
          </a:p>
        </p:txBody>
      </p:sp>
      <p:pic>
        <p:nvPicPr>
          <p:cNvPr id="15" name="Picture 14" descr="GettingFound.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6266" y="1896534"/>
            <a:ext cx="1840225" cy="1388534"/>
          </a:xfrm>
          <a:prstGeom prst="rect">
            <a:avLst/>
          </a:prstGeom>
        </p:spPr>
      </p:pic>
      <p:pic>
        <p:nvPicPr>
          <p:cNvPr id="17" name="Picture 16" descr="Kumbaya Blank.jp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112683" y="3908429"/>
            <a:ext cx="4535518" cy="2472266"/>
          </a:xfrm>
          <a:prstGeom prst="rect">
            <a:avLst/>
          </a:prstGeom>
        </p:spPr>
      </p:pic>
      <p:pic>
        <p:nvPicPr>
          <p:cNvPr id="18" name="Picture 17" descr="leadingchangepawns.jpg"/>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77850" y="3880912"/>
            <a:ext cx="3213100" cy="2527300"/>
          </a:xfrm>
          <a:prstGeom prst="rect">
            <a:avLst/>
          </a:prstGeom>
        </p:spPr>
      </p:pic>
      <p:sp>
        <p:nvSpPr>
          <p:cNvPr id="12" name="TextBox 11"/>
          <p:cNvSpPr txBox="1"/>
          <p:nvPr/>
        </p:nvSpPr>
        <p:spPr>
          <a:xfrm>
            <a:off x="1206500" y="6578600"/>
            <a:ext cx="7454900" cy="215444"/>
          </a:xfrm>
          <a:prstGeom prst="rect">
            <a:avLst/>
          </a:prstGeom>
          <a:noFill/>
        </p:spPr>
        <p:txBody>
          <a:bodyPr wrap="square" rtlCol="0">
            <a:spAutoFit/>
          </a:bodyPr>
          <a:lstStyle/>
          <a:p>
            <a:r>
              <a:rPr lang="en-US" sz="800" i="1" dirty="0">
                <a:solidFill>
                  <a:schemeClr val="tx1">
                    <a:lumMod val="65000"/>
                    <a:lumOff val="35000"/>
                  </a:schemeClr>
                </a:solidFill>
                <a:latin typeface="Georgia"/>
                <a:cs typeface="Georgia"/>
              </a:rPr>
              <a:t>p</a:t>
            </a:r>
            <a:r>
              <a:rPr lang="en-US" sz="800" i="1" dirty="0" smtClean="0">
                <a:solidFill>
                  <a:schemeClr val="tx1">
                    <a:lumMod val="65000"/>
                    <a:lumOff val="35000"/>
                  </a:schemeClr>
                </a:solidFill>
                <a:latin typeface="Georgia"/>
                <a:cs typeface="Georgia"/>
              </a:rPr>
              <a:t>ic source</a:t>
            </a:r>
            <a:r>
              <a:rPr lang="en-US" sz="800" i="1" dirty="0">
                <a:solidFill>
                  <a:schemeClr val="tx1">
                    <a:lumMod val="65000"/>
                    <a:lumOff val="35000"/>
                  </a:schemeClr>
                </a:solidFill>
                <a:latin typeface="Georgia"/>
                <a:cs typeface="Georgia"/>
              </a:rPr>
              <a:t>:  Leadership-</a:t>
            </a:r>
            <a:r>
              <a:rPr lang="en-US" sz="800" i="1" dirty="0" err="1">
                <a:solidFill>
                  <a:schemeClr val="tx1">
                    <a:lumMod val="65000"/>
                    <a:lumOff val="35000"/>
                  </a:schemeClr>
                </a:solidFill>
                <a:latin typeface="Georgia"/>
                <a:cs typeface="Georgia"/>
              </a:rPr>
              <a:t>Pegs.jpg</a:t>
            </a:r>
            <a:endParaRPr lang="en-US" sz="800" i="1" dirty="0">
              <a:solidFill>
                <a:schemeClr val="tx1">
                  <a:lumMod val="65000"/>
                  <a:lumOff val="35000"/>
                </a:schemeClr>
              </a:solidFill>
              <a:latin typeface="Georgia"/>
              <a:cs typeface="Georgia"/>
            </a:endParaRPr>
          </a:p>
        </p:txBody>
      </p:sp>
    </p:spTree>
    <p:extLst>
      <p:ext uri="{BB962C8B-B14F-4D97-AF65-F5344CB8AC3E}">
        <p14:creationId xmlns:p14="http://schemas.microsoft.com/office/powerpoint/2010/main" val="78581640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p:txBody>
          <a:bodyPr/>
          <a:lstStyle/>
          <a:p>
            <a:pPr marL="0" indent="0">
              <a:buNone/>
            </a:pPr>
            <a:r>
              <a:rPr lang="en-US" dirty="0"/>
              <a:t>Your buyer is faced with problems, develop topics that appeal to </a:t>
            </a:r>
            <a:r>
              <a:rPr lang="en-US" dirty="0" smtClean="0"/>
              <a:t>them</a:t>
            </a:r>
          </a:p>
          <a:p>
            <a:r>
              <a:rPr lang="en-US" dirty="0" smtClean="0"/>
              <a:t>Measurable ROI (Return on Involvement)</a:t>
            </a:r>
          </a:p>
          <a:p>
            <a:r>
              <a:rPr lang="en-US" strike="sngStrike" dirty="0" smtClean="0"/>
              <a:t>What’s in it for Me?</a:t>
            </a:r>
            <a:br>
              <a:rPr lang="en-US" strike="sngStrike" dirty="0" smtClean="0"/>
            </a:br>
            <a:r>
              <a:rPr lang="en-US" dirty="0" smtClean="0"/>
              <a:t>What’s in it for Them?</a:t>
            </a:r>
          </a:p>
          <a:p>
            <a:pPr marL="400050" lvl="1" indent="0">
              <a:buNone/>
            </a:pPr>
            <a:r>
              <a:rPr lang="en-US" i="1" dirty="0" smtClean="0"/>
              <a:t>WIIFT?</a:t>
            </a:r>
            <a:r>
              <a:rPr lang="en-US" dirty="0" smtClean="0"/>
              <a:t/>
            </a:r>
            <a:br>
              <a:rPr lang="en-US" dirty="0" smtClean="0"/>
            </a:br>
            <a:endParaRPr lang="en-US" i="1" dirty="0" smtClean="0"/>
          </a:p>
          <a:p>
            <a:endParaRPr lang="en-US" dirty="0" smtClean="0"/>
          </a:p>
          <a:p>
            <a:endParaRPr lang="en-US" dirty="0" smtClean="0"/>
          </a:p>
        </p:txBody>
      </p:sp>
      <p:sp>
        <p:nvSpPr>
          <p:cNvPr id="4" name="Slide Number Placeholder 3"/>
          <p:cNvSpPr>
            <a:spLocks noGrp="1"/>
          </p:cNvSpPr>
          <p:nvPr>
            <p:ph type="sldNum" sz="quarter" idx="10"/>
          </p:nvPr>
        </p:nvSpPr>
        <p:spPr>
          <a:xfrm>
            <a:off x="6553200" y="6356350"/>
            <a:ext cx="2133600" cy="365125"/>
          </a:xfrm>
        </p:spPr>
        <p:txBody>
          <a:bodyPr/>
          <a:lstStyle/>
          <a:p>
            <a:fld id="{07BB5F95-1CA9-9B45-AB7A-48D5785132A4}" type="slidenum">
              <a:rPr lang="en-US" smtClean="0"/>
              <a:pPr/>
              <a:t>18</a:t>
            </a:fld>
            <a:endParaRPr lang="en-US"/>
          </a:p>
        </p:txBody>
      </p:sp>
      <p:sp>
        <p:nvSpPr>
          <p:cNvPr id="13" name="Content Placeholder 12"/>
          <p:cNvSpPr>
            <a:spLocks noGrp="1"/>
          </p:cNvSpPr>
          <p:nvPr>
            <p:ph sz="half" idx="13"/>
          </p:nvPr>
        </p:nvSpPr>
        <p:spPr>
          <a:xfrm>
            <a:off x="152400" y="3883174"/>
            <a:ext cx="4699000" cy="2641600"/>
          </a:xfrm>
        </p:spPr>
        <p:txBody>
          <a:bodyPr/>
          <a:lstStyle/>
          <a:p>
            <a:pPr marL="285750" indent="-285750"/>
            <a:r>
              <a:rPr lang="en-US" dirty="0"/>
              <a:t>Create an archetype of your buyer persona with all the details you can provide:  </a:t>
            </a:r>
          </a:p>
          <a:p>
            <a:pPr lvl="1"/>
            <a:r>
              <a:rPr lang="en-US" dirty="0"/>
              <a:t>what the user does, </a:t>
            </a:r>
          </a:p>
          <a:p>
            <a:pPr lvl="1"/>
            <a:r>
              <a:rPr lang="en-US" dirty="0"/>
              <a:t>is motivated professionally by, </a:t>
            </a:r>
          </a:p>
          <a:p>
            <a:pPr lvl="1"/>
            <a:r>
              <a:rPr lang="en-US" dirty="0"/>
              <a:t>reads, works, is interested in</a:t>
            </a:r>
          </a:p>
          <a:p>
            <a:pPr marL="285750" indent="-285750"/>
            <a:r>
              <a:rPr lang="en-US" dirty="0"/>
              <a:t>The goal is to understand this person's motivation and need.</a:t>
            </a:r>
          </a:p>
          <a:p>
            <a:pPr lvl="1"/>
            <a:r>
              <a:rPr lang="en-US" dirty="0">
                <a:latin typeface="Palatino"/>
                <a:cs typeface="Palatino"/>
              </a:rPr>
              <a:t>What’s in it for them now provides </a:t>
            </a:r>
            <a:r>
              <a:rPr lang="en-US" dirty="0" smtClean="0">
                <a:latin typeface="Palatino"/>
                <a:cs typeface="Palatino"/>
              </a:rPr>
              <a:t>answers to </a:t>
            </a:r>
            <a:r>
              <a:rPr lang="en-US" dirty="0">
                <a:latin typeface="Palatino"/>
                <a:cs typeface="Palatino"/>
              </a:rPr>
              <a:t>What’s in it for </a:t>
            </a:r>
            <a:r>
              <a:rPr lang="en-US" dirty="0" smtClean="0">
                <a:latin typeface="Palatino"/>
                <a:cs typeface="Palatino"/>
              </a:rPr>
              <a:t>me</a:t>
            </a:r>
            <a:endParaRPr lang="en-US" dirty="0">
              <a:latin typeface="Palatino"/>
              <a:cs typeface="Palatino"/>
            </a:endParaRPr>
          </a:p>
        </p:txBody>
      </p:sp>
      <p:sp>
        <p:nvSpPr>
          <p:cNvPr id="14" name="Text Placeholder 13"/>
          <p:cNvSpPr>
            <a:spLocks noGrp="1"/>
          </p:cNvSpPr>
          <p:nvPr>
            <p:ph type="body" sz="quarter" idx="14"/>
          </p:nvPr>
        </p:nvSpPr>
        <p:spPr/>
        <p:txBody>
          <a:bodyPr/>
          <a:lstStyle/>
          <a:p>
            <a:r>
              <a:rPr lang="en-US" dirty="0" smtClean="0"/>
              <a:t>Answer WIIFM? with WIIFT?</a:t>
            </a:r>
            <a:endParaRPr lang="en-US" dirty="0"/>
          </a:p>
        </p:txBody>
      </p:sp>
      <p:sp>
        <p:nvSpPr>
          <p:cNvPr id="7" name="Title 6"/>
          <p:cNvSpPr>
            <a:spLocks noGrp="1"/>
          </p:cNvSpPr>
          <p:nvPr>
            <p:ph type="title"/>
          </p:nvPr>
        </p:nvSpPr>
        <p:spPr/>
        <p:txBody>
          <a:bodyPr/>
          <a:lstStyle/>
          <a:p>
            <a:r>
              <a:rPr lang="en-US" dirty="0" smtClean="0"/>
              <a:t>To get found, find out about persona</a:t>
            </a:r>
            <a:endParaRPr lang="en-US" dirty="0"/>
          </a:p>
        </p:txBody>
      </p:sp>
      <p:sp>
        <p:nvSpPr>
          <p:cNvPr id="6" name="Text Placeholder 5"/>
          <p:cNvSpPr>
            <a:spLocks noGrp="1"/>
          </p:cNvSpPr>
          <p:nvPr>
            <p:ph type="body" sz="quarter" idx="12"/>
          </p:nvPr>
        </p:nvSpPr>
        <p:spPr>
          <a:prstGeom prst="rect">
            <a:avLst/>
          </a:prstGeom>
          <a:solidFill>
            <a:schemeClr val="bg1"/>
          </a:solidFill>
          <a:ln>
            <a:solidFill>
              <a:schemeClr val="tx2">
                <a:alpha val="38000"/>
              </a:schemeClr>
            </a:solidFill>
          </a:ln>
          <a:effectLst>
            <a:outerShdw blurRad="50800" dist="38100" dir="7740000" algn="tl" rotWithShape="0">
              <a:schemeClr val="tx2">
                <a:alpha val="43000"/>
              </a:schemeClr>
            </a:outerShdw>
          </a:effectLst>
        </p:spPr>
        <p:txBody>
          <a:bodyPr vert="horz" lIns="91440" tIns="45720" rIns="91440" bIns="45720" rtlCol="0" anchor="t" anchorCtr="0">
            <a:normAutofit/>
          </a:bodyPr>
          <a:lstStyle/>
          <a:p>
            <a:pPr>
              <a:lnSpc>
                <a:spcPct val="150000"/>
              </a:lnSpc>
              <a:spcBef>
                <a:spcPts val="0"/>
              </a:spcBef>
              <a:spcAft>
                <a:spcPts val="400"/>
              </a:spcAft>
              <a:buFont typeface="+mj-ea"/>
              <a:buAutoNum type="circleNumDbPlain"/>
            </a:pPr>
            <a:r>
              <a:rPr lang="en-US" dirty="0">
                <a:ea typeface="ヒラギノ明朝 Pro W6"/>
                <a:cs typeface="+mj-cs"/>
              </a:rPr>
              <a:t>Me</a:t>
            </a:r>
          </a:p>
          <a:p>
            <a:pPr>
              <a:lnSpc>
                <a:spcPct val="150000"/>
              </a:lnSpc>
              <a:spcBef>
                <a:spcPts val="0"/>
              </a:spcBef>
              <a:spcAft>
                <a:spcPts val="400"/>
              </a:spcAft>
              <a:buFont typeface="+mj-ea"/>
              <a:buAutoNum type="circleNumDbPlain"/>
            </a:pPr>
            <a:r>
              <a:rPr lang="en-US" dirty="0">
                <a:ea typeface="ヒラギノ明朝 Pro W6"/>
                <a:cs typeface="+mj-cs"/>
              </a:rPr>
              <a:t>You</a:t>
            </a:r>
          </a:p>
          <a:p>
            <a:pPr>
              <a:lnSpc>
                <a:spcPct val="150000"/>
              </a:lnSpc>
              <a:spcBef>
                <a:spcPts val="0"/>
              </a:spcBef>
              <a:spcAft>
                <a:spcPts val="400"/>
              </a:spcAft>
              <a:buFont typeface="+mj-ea"/>
              <a:buAutoNum type="circleNumDbPlain"/>
            </a:pPr>
            <a:r>
              <a:rPr lang="en-US" b="1" dirty="0">
                <a:ea typeface="ヒラギノ明朝 Pro W6"/>
                <a:cs typeface="+mj-cs"/>
              </a:rPr>
              <a:t>Community</a:t>
            </a:r>
          </a:p>
          <a:p>
            <a:pPr>
              <a:lnSpc>
                <a:spcPct val="150000"/>
              </a:lnSpc>
              <a:spcBef>
                <a:spcPts val="0"/>
              </a:spcBef>
              <a:spcAft>
                <a:spcPts val="400"/>
              </a:spcAft>
              <a:buFont typeface="+mj-ea"/>
              <a:buAutoNum type="circleNumDbPlain"/>
            </a:pPr>
            <a:endParaRPr lang="en-US" dirty="0">
              <a:ea typeface="ヒラギノ明朝 Pro W6"/>
              <a:cs typeface="+mj-cs"/>
            </a:endParaRPr>
          </a:p>
        </p:txBody>
      </p:sp>
      <p:pic>
        <p:nvPicPr>
          <p:cNvPr id="10" name="Picture 9" descr="GettingFound.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6266" y="1896534"/>
            <a:ext cx="1840225" cy="1388534"/>
          </a:xfrm>
          <a:prstGeom prst="rect">
            <a:avLst/>
          </a:prstGeom>
        </p:spPr>
      </p:pic>
      <p:pic>
        <p:nvPicPr>
          <p:cNvPr id="12" name="Content Placeholder 1" descr="persona_10-steps.jpg"/>
          <p:cNvPicPr>
            <a:picLocks noChangeAspect="1"/>
          </p:cNvPicPr>
          <p:nvPr/>
        </p:nvPicPr>
        <p:blipFill rotWithShape="1">
          <a:blip r:embed="rId4" cstate="print">
            <a:extLst>
              <a:ext uri="{28A0092B-C50C-407E-A947-70E740481C1C}">
                <a14:useLocalDpi xmlns:a14="http://schemas.microsoft.com/office/drawing/2010/main"/>
              </a:ext>
            </a:extLst>
          </a:blip>
          <a:srcRect r="-571"/>
          <a:stretch/>
        </p:blipFill>
        <p:spPr>
          <a:xfrm>
            <a:off x="4830233" y="1279618"/>
            <a:ext cx="3826926" cy="5459851"/>
          </a:xfrm>
          <a:prstGeom prst="rect">
            <a:avLst/>
          </a:prstGeom>
          <a:solidFill>
            <a:schemeClr val="bg1"/>
          </a:solidFill>
          <a:ln>
            <a:solidFill>
              <a:schemeClr val="tx2">
                <a:alpha val="38000"/>
              </a:schemeClr>
            </a:solidFill>
          </a:ln>
          <a:effectLst>
            <a:outerShdw blurRad="50800" dist="38100" dir="7740000" algn="tl" rotWithShape="0">
              <a:schemeClr val="tx2">
                <a:alpha val="43000"/>
              </a:schemeClr>
            </a:outerShdw>
          </a:effectLst>
        </p:spPr>
      </p:pic>
    </p:spTree>
    <p:extLst>
      <p:ext uri="{BB962C8B-B14F-4D97-AF65-F5344CB8AC3E}">
        <p14:creationId xmlns:p14="http://schemas.microsoft.com/office/powerpoint/2010/main" val="106695189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3"/>
          </p:nvPr>
        </p:nvSpPr>
        <p:spPr>
          <a:xfrm>
            <a:off x="152400" y="4171035"/>
            <a:ext cx="8767732" cy="2641600"/>
          </a:xfrm>
        </p:spPr>
        <p:txBody>
          <a:bodyPr numCol="2"/>
          <a:lstStyle/>
          <a:p>
            <a:r>
              <a:rPr lang="en-US" dirty="0" smtClean="0"/>
              <a:t>Technology - design </a:t>
            </a:r>
            <a:r>
              <a:rPr lang="en-US" dirty="0"/>
              <a:t>user interface</a:t>
            </a:r>
          </a:p>
          <a:p>
            <a:r>
              <a:rPr lang="en-US" dirty="0" smtClean="0"/>
              <a:t>Technology - user </a:t>
            </a:r>
            <a:r>
              <a:rPr lang="en-US" dirty="0"/>
              <a:t>experience engineering</a:t>
            </a:r>
          </a:p>
          <a:p>
            <a:r>
              <a:rPr lang="en-US" dirty="0" smtClean="0"/>
              <a:t>Marketing – David </a:t>
            </a:r>
            <a:r>
              <a:rPr lang="en-US" dirty="0" err="1" smtClean="0"/>
              <a:t>Meerman</a:t>
            </a:r>
            <a:r>
              <a:rPr lang="en-US" dirty="0" smtClean="0"/>
              <a:t> Scott</a:t>
            </a:r>
            <a:endParaRPr lang="en-US" dirty="0"/>
          </a:p>
          <a:p>
            <a:r>
              <a:rPr lang="en-US" dirty="0" smtClean="0"/>
              <a:t>Marketing – Seth Godin</a:t>
            </a:r>
            <a:endParaRPr lang="en-US" dirty="0"/>
          </a:p>
          <a:p>
            <a:r>
              <a:rPr lang="en-US" dirty="0" smtClean="0"/>
              <a:t>Marketing – Chris Brogan</a:t>
            </a:r>
            <a:endParaRPr lang="en-US" dirty="0"/>
          </a:p>
          <a:p>
            <a:endParaRPr lang="en-US" dirty="0" smtClean="0"/>
          </a:p>
          <a:p>
            <a:endParaRPr lang="en-US" dirty="0"/>
          </a:p>
          <a:p>
            <a:endParaRPr lang="en-US" dirty="0" smtClean="0"/>
          </a:p>
          <a:p>
            <a:pPr marL="0" indent="0">
              <a:buNone/>
            </a:pPr>
            <a:r>
              <a:rPr lang="en-US" dirty="0" smtClean="0"/>
              <a:t>									    “Turn strangers into friends,</a:t>
            </a:r>
          </a:p>
          <a:p>
            <a:pPr marL="0" indent="0">
              <a:buNone/>
            </a:pPr>
            <a:r>
              <a:rPr lang="en-US" dirty="0"/>
              <a:t>	</a:t>
            </a:r>
            <a:r>
              <a:rPr lang="en-US" dirty="0" smtClean="0"/>
              <a:t>	turn </a:t>
            </a:r>
            <a:r>
              <a:rPr lang="en-US" dirty="0"/>
              <a:t>friends into customers,</a:t>
            </a:r>
          </a:p>
          <a:p>
            <a:pPr marL="0" indent="0">
              <a:buNone/>
            </a:pPr>
            <a:r>
              <a:rPr lang="en-US" dirty="0"/>
              <a:t>	</a:t>
            </a:r>
            <a:r>
              <a:rPr lang="en-US" dirty="0" smtClean="0"/>
              <a:t>	</a:t>
            </a:r>
            <a:r>
              <a:rPr lang="en-US" dirty="0"/>
              <a:t>	turn customers into salespeople…” </a:t>
            </a:r>
          </a:p>
          <a:p>
            <a:pPr marL="0" indent="0">
              <a:buNone/>
            </a:pPr>
            <a:r>
              <a:rPr lang="en-US" b="1" i="1" dirty="0"/>
              <a:t>Seth Godin</a:t>
            </a:r>
          </a:p>
          <a:p>
            <a:endParaRPr lang="en-US" dirty="0"/>
          </a:p>
        </p:txBody>
      </p:sp>
      <p:sp>
        <p:nvSpPr>
          <p:cNvPr id="8" name="Text Placeholder 7"/>
          <p:cNvSpPr>
            <a:spLocks noGrp="1"/>
          </p:cNvSpPr>
          <p:nvPr>
            <p:ph type="body" sz="quarter" idx="14"/>
          </p:nvPr>
        </p:nvSpPr>
        <p:spPr>
          <a:xfrm>
            <a:off x="152400" y="3716861"/>
            <a:ext cx="8767763" cy="381000"/>
          </a:xfrm>
        </p:spPr>
        <p:txBody>
          <a:bodyPr/>
          <a:lstStyle/>
          <a:p>
            <a:r>
              <a:rPr lang="en-US" dirty="0" smtClean="0"/>
              <a:t>Where is this coming from?</a:t>
            </a:r>
            <a:endParaRPr lang="en-US" dirty="0"/>
          </a:p>
        </p:txBody>
      </p:sp>
      <p:sp>
        <p:nvSpPr>
          <p:cNvPr id="5" name="Title 4"/>
          <p:cNvSpPr>
            <a:spLocks noGrp="1"/>
          </p:cNvSpPr>
          <p:nvPr>
            <p:ph type="title"/>
          </p:nvPr>
        </p:nvSpPr>
        <p:spPr/>
        <p:txBody>
          <a:bodyPr/>
          <a:lstStyle/>
          <a:p>
            <a:r>
              <a:rPr lang="en-US" dirty="0"/>
              <a:t>Keyword meritocracy and </a:t>
            </a:r>
            <a:r>
              <a:rPr lang="en-US" dirty="0" smtClean="0"/>
              <a:t>persona identification</a:t>
            </a:r>
            <a:endParaRPr lang="en-US" dirty="0"/>
          </a:p>
        </p:txBody>
      </p:sp>
      <p:sp>
        <p:nvSpPr>
          <p:cNvPr id="6" name="Text Placeholder 5"/>
          <p:cNvSpPr>
            <a:spLocks noGrp="1"/>
          </p:cNvSpPr>
          <p:nvPr>
            <p:ph type="body" sz="quarter" idx="12"/>
          </p:nvPr>
        </p:nvSpPr>
        <p:spPr/>
        <p:txBody>
          <a:bodyPr/>
          <a:lstStyle/>
          <a:p>
            <a:pPr>
              <a:lnSpc>
                <a:spcPct val="150000"/>
              </a:lnSpc>
              <a:spcBef>
                <a:spcPts val="0"/>
              </a:spcBef>
              <a:spcAft>
                <a:spcPts val="400"/>
              </a:spcAft>
              <a:buFont typeface="+mj-ea"/>
              <a:buAutoNum type="circleNumDbPlain"/>
            </a:pPr>
            <a:r>
              <a:rPr lang="en-US" dirty="0"/>
              <a:t>Me</a:t>
            </a:r>
          </a:p>
          <a:p>
            <a:pPr>
              <a:lnSpc>
                <a:spcPct val="150000"/>
              </a:lnSpc>
              <a:spcBef>
                <a:spcPts val="0"/>
              </a:spcBef>
              <a:spcAft>
                <a:spcPts val="400"/>
              </a:spcAft>
              <a:buFont typeface="+mj-ea"/>
              <a:buAutoNum type="circleNumDbPlain"/>
            </a:pPr>
            <a:r>
              <a:rPr lang="en-US" dirty="0"/>
              <a:t>You</a:t>
            </a:r>
          </a:p>
          <a:p>
            <a:pPr>
              <a:lnSpc>
                <a:spcPct val="150000"/>
              </a:lnSpc>
              <a:spcBef>
                <a:spcPts val="0"/>
              </a:spcBef>
              <a:spcAft>
                <a:spcPts val="400"/>
              </a:spcAft>
              <a:buFont typeface="+mj-ea"/>
              <a:buAutoNum type="circleNumDbPlain"/>
            </a:pPr>
            <a:r>
              <a:rPr lang="en-US" b="1" dirty="0"/>
              <a:t>Community</a:t>
            </a:r>
          </a:p>
          <a:p>
            <a:pPr marL="0" indent="0">
              <a:buNone/>
            </a:pPr>
            <a:endParaRPr lang="en-US" dirty="0"/>
          </a:p>
        </p:txBody>
      </p:sp>
      <p:graphicFrame>
        <p:nvGraphicFramePr>
          <p:cNvPr id="9" name="Content Placeholder 8"/>
          <p:cNvGraphicFramePr>
            <a:graphicFrameLocks noGrp="1"/>
          </p:cNvGraphicFramePr>
          <p:nvPr>
            <p:ph sz="half" idx="1"/>
            <p:extLst>
              <p:ext uri="{D42A27DB-BD31-4B8C-83A1-F6EECF244321}">
                <p14:modId xmlns:p14="http://schemas.microsoft.com/office/powerpoint/2010/main" val="2311807833"/>
              </p:ext>
            </p:extLst>
          </p:nvPr>
        </p:nvGraphicFramePr>
        <p:xfrm>
          <a:off x="2375428" y="685800"/>
          <a:ext cx="6531504" cy="3031066"/>
        </p:xfrm>
        <a:graphic>
          <a:graphicData uri="http://schemas.openxmlformats.org/drawingml/2006/table">
            <a:tbl>
              <a:tblPr firstRow="1" bandRow="1">
                <a:tableStyleId>{6E25E649-3F16-4E02-A733-19D2CDBF48F0}</a:tableStyleId>
              </a:tblPr>
              <a:tblGrid>
                <a:gridCol w="1416501"/>
                <a:gridCol w="2429174"/>
                <a:gridCol w="2685829"/>
              </a:tblGrid>
              <a:tr h="313267">
                <a:tc gridSpan="3">
                  <a:txBody>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1600" b="1" i="0" u="none" strike="noStrike" kern="1200" cap="none" spc="0" normalizeH="0" baseline="0" noProof="0" dirty="0" smtClean="0">
                          <a:ln>
                            <a:noFill/>
                          </a:ln>
                          <a:solidFill>
                            <a:srgbClr val="FFFFFF"/>
                          </a:solidFill>
                          <a:effectLst/>
                          <a:uLnTx/>
                          <a:uFillTx/>
                          <a:latin typeface="Georgia"/>
                          <a:ea typeface="+mn-ea"/>
                          <a:cs typeface="+mn-cs"/>
                        </a:rPr>
                        <a:t>Persona matrix worksheet</a:t>
                      </a:r>
                      <a:endParaRPr kumimoji="0" lang="en-US" sz="1600" b="1" i="0" u="none" strike="noStrike" kern="1200" cap="none" spc="0" normalizeH="0" baseline="0" noProof="0" dirty="0">
                        <a:ln>
                          <a:noFill/>
                        </a:ln>
                        <a:solidFill>
                          <a:srgbClr val="FFFFFF"/>
                        </a:solidFill>
                        <a:effectLst/>
                        <a:uLnTx/>
                        <a:uFillTx/>
                        <a:latin typeface="Georgia"/>
                        <a:ea typeface="+mn-ea"/>
                        <a:cs typeface="+mn-cs"/>
                      </a:endParaRPr>
                    </a:p>
                  </a:txBody>
                  <a:tcPr marL="68580" marR="68580" marT="0" marB="0"/>
                </a:tc>
                <a:tc hMerge="1">
                  <a:txBody>
                    <a:bodyPr/>
                    <a:lstStyle/>
                    <a:p>
                      <a:pPr marL="0" marR="0">
                        <a:spcBef>
                          <a:spcPts val="0"/>
                        </a:spcBef>
                        <a:spcAft>
                          <a:spcPts val="0"/>
                        </a:spcAft>
                      </a:pPr>
                      <a:endParaRPr lang="en-US" sz="1200" dirty="0">
                        <a:effectLst/>
                        <a:latin typeface="Cambria"/>
                        <a:ea typeface="Cambria"/>
                        <a:cs typeface="Times New Roman"/>
                      </a:endParaRPr>
                    </a:p>
                  </a:txBody>
                  <a:tcPr marL="68580" marR="68580" marT="0" marB="0" anchor="ctr"/>
                </a:tc>
                <a:tc hMerge="1">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smtClean="0">
                        <a:effectLst/>
                        <a:latin typeface="Cambria"/>
                        <a:ea typeface="Cambria"/>
                        <a:cs typeface="Times New Roman"/>
                      </a:endParaRPr>
                    </a:p>
                  </a:txBody>
                  <a:tcPr marL="68580" marR="68580" marT="0" marB="0" anchor="ctr"/>
                </a:tc>
              </a:tr>
              <a:tr h="573030">
                <a:tc>
                  <a:txBody>
                    <a:bodyPr/>
                    <a:lstStyle/>
                    <a:p>
                      <a:pPr marL="0" marR="0">
                        <a:spcBef>
                          <a:spcPts val="0"/>
                        </a:spcBef>
                        <a:spcAft>
                          <a:spcPts val="1000"/>
                        </a:spcAft>
                      </a:pPr>
                      <a:r>
                        <a:rPr lang="en-US" sz="1400" dirty="0">
                          <a:effectLst/>
                        </a:rPr>
                        <a:t>The Person</a:t>
                      </a:r>
                      <a:endParaRPr lang="en-US" sz="1400" dirty="0">
                        <a:effectLst/>
                        <a:latin typeface="Cambria"/>
                        <a:ea typeface="Cambria"/>
                        <a:cs typeface="Times New Roman"/>
                      </a:endParaRPr>
                    </a:p>
                  </a:txBody>
                  <a:tcPr marL="68580" marR="68580" marT="0" marB="0" anchor="ctr"/>
                </a:tc>
                <a:tc>
                  <a:txBody>
                    <a:bodyPr/>
                    <a:lstStyle/>
                    <a:p>
                      <a:pPr marL="0" marR="0">
                        <a:spcBef>
                          <a:spcPts val="0"/>
                        </a:spcBef>
                        <a:spcAft>
                          <a:spcPts val="0"/>
                        </a:spcAft>
                      </a:pPr>
                      <a:r>
                        <a:rPr lang="en-US" sz="1200" dirty="0">
                          <a:effectLst/>
                        </a:rPr>
                        <a:t>Who are they</a:t>
                      </a:r>
                      <a:r>
                        <a:rPr lang="en-US" sz="1200" dirty="0" smtClean="0">
                          <a:effectLst/>
                        </a:rPr>
                        <a:t>?</a:t>
                      </a:r>
                      <a:endParaRPr lang="en-US" sz="1200" dirty="0">
                        <a:effectLst/>
                        <a:latin typeface="Cambria"/>
                        <a:ea typeface="Cambria"/>
                        <a:cs typeface="Times New Roman"/>
                      </a:endParaRPr>
                    </a:p>
                  </a:txBody>
                  <a:tcPr marL="68580" marR="68580" marT="0" marB="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effectLst/>
                        </a:rPr>
                        <a:t>Why are they interested?</a:t>
                      </a:r>
                      <a:endParaRPr lang="en-US" sz="1200" dirty="0" smtClean="0">
                        <a:effectLst/>
                        <a:latin typeface="Cambria"/>
                        <a:ea typeface="Cambria"/>
                        <a:cs typeface="Times New Roman"/>
                      </a:endParaRPr>
                    </a:p>
                  </a:txBody>
                  <a:tcPr marL="68580" marR="68580" marT="0" marB="0" anchor="ctr"/>
                </a:tc>
              </a:tr>
              <a:tr h="398392">
                <a:tc>
                  <a:txBody>
                    <a:bodyPr/>
                    <a:lstStyle/>
                    <a:p>
                      <a:pPr marL="0" marR="0">
                        <a:spcBef>
                          <a:spcPts val="0"/>
                        </a:spcBef>
                        <a:spcAft>
                          <a:spcPts val="1000"/>
                        </a:spcAft>
                      </a:pPr>
                      <a:r>
                        <a:rPr lang="en-US" sz="1400" dirty="0">
                          <a:effectLst/>
                        </a:rPr>
                        <a:t>The Hypothesis</a:t>
                      </a:r>
                      <a:endParaRPr lang="en-US" sz="1400" dirty="0">
                        <a:effectLst/>
                        <a:latin typeface="Cambria"/>
                        <a:ea typeface="Cambria"/>
                        <a:cs typeface="Times New Roman"/>
                      </a:endParaRPr>
                    </a:p>
                  </a:txBody>
                  <a:tcPr marL="68580" marR="68580" marT="0" marB="0" anchor="ctr"/>
                </a:tc>
                <a:tc>
                  <a:txBody>
                    <a:bodyPr/>
                    <a:lstStyle/>
                    <a:p>
                      <a:pPr marL="171450" marR="0" indent="-171450">
                        <a:spcBef>
                          <a:spcPts val="0"/>
                        </a:spcBef>
                        <a:spcAft>
                          <a:spcPts val="0"/>
                        </a:spcAft>
                        <a:buFont typeface="Lucida Grande"/>
                        <a:buChar char="+"/>
                      </a:pPr>
                      <a:r>
                        <a:rPr lang="en-US" sz="1200" dirty="0">
                          <a:effectLst/>
                        </a:rPr>
                        <a:t>Work conditions</a:t>
                      </a:r>
                    </a:p>
                    <a:p>
                      <a:pPr marL="171450" marR="0" indent="-171450">
                        <a:spcBef>
                          <a:spcPts val="0"/>
                        </a:spcBef>
                        <a:spcAft>
                          <a:spcPts val="0"/>
                        </a:spcAft>
                        <a:buFont typeface="Lucida Grande"/>
                        <a:buChar char="+"/>
                      </a:pPr>
                      <a:r>
                        <a:rPr lang="en-US" sz="1200" dirty="0">
                          <a:effectLst/>
                        </a:rPr>
                        <a:t>Work strategies and goals</a:t>
                      </a:r>
                      <a:r>
                        <a:rPr lang="en-US" sz="1200" dirty="0" smtClean="0">
                          <a:effectLst/>
                        </a:rPr>
                        <a:t>?</a:t>
                      </a:r>
                      <a:endParaRPr lang="en-US" sz="1200" dirty="0">
                        <a:effectLst/>
                        <a:latin typeface="Cambria"/>
                        <a:ea typeface="Cambria"/>
                        <a:cs typeface="Times New Roman"/>
                      </a:endParaRPr>
                    </a:p>
                  </a:txBody>
                  <a:tcPr marL="68580" marR="68580" marT="0" marB="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effectLst/>
                        </a:rPr>
                        <a:t>Information strategies and needs</a:t>
                      </a:r>
                    </a:p>
                    <a:p>
                      <a:pPr marL="0" marR="0">
                        <a:spcBef>
                          <a:spcPts val="0"/>
                        </a:spcBef>
                        <a:spcAft>
                          <a:spcPts val="0"/>
                        </a:spcAft>
                      </a:pPr>
                      <a:endParaRPr lang="en-US" sz="1200" dirty="0">
                        <a:effectLst/>
                        <a:latin typeface="Cambria"/>
                        <a:ea typeface="Cambria"/>
                        <a:cs typeface="Times New Roman"/>
                      </a:endParaRPr>
                    </a:p>
                  </a:txBody>
                  <a:tcPr marL="68580" marR="68580" marT="0" marB="0" anchor="ctr"/>
                </a:tc>
              </a:tr>
              <a:tr h="589402">
                <a:tc>
                  <a:txBody>
                    <a:bodyPr/>
                    <a:lstStyle/>
                    <a:p>
                      <a:pPr marL="0" marR="0">
                        <a:spcBef>
                          <a:spcPts val="0"/>
                        </a:spcBef>
                        <a:spcAft>
                          <a:spcPts val="1000"/>
                        </a:spcAft>
                      </a:pPr>
                      <a:r>
                        <a:rPr lang="en-US" sz="1400">
                          <a:effectLst/>
                        </a:rPr>
                        <a:t>Verification</a:t>
                      </a:r>
                      <a:endParaRPr lang="en-US" sz="1400">
                        <a:effectLst/>
                        <a:latin typeface="Cambria"/>
                        <a:ea typeface="Cambria"/>
                        <a:cs typeface="Times New Roman"/>
                      </a:endParaRPr>
                    </a:p>
                  </a:txBody>
                  <a:tcPr marL="68580" marR="68580" marT="0" marB="0" anchor="ctr"/>
                </a:tc>
                <a:tc>
                  <a:txBody>
                    <a:bodyPr/>
                    <a:lstStyle/>
                    <a:p>
                      <a:pPr marL="171450" marR="0" indent="-171450">
                        <a:spcBef>
                          <a:spcPts val="0"/>
                        </a:spcBef>
                        <a:spcAft>
                          <a:spcPts val="0"/>
                        </a:spcAft>
                        <a:buFont typeface="Lucida Grande"/>
                        <a:buChar char="+"/>
                      </a:pPr>
                      <a:r>
                        <a:rPr lang="en-US" sz="1200" dirty="0">
                          <a:effectLst/>
                        </a:rPr>
                        <a:t>Likes/Dislikes</a:t>
                      </a:r>
                    </a:p>
                    <a:p>
                      <a:pPr marL="171450" marR="0" indent="-171450">
                        <a:spcBef>
                          <a:spcPts val="0"/>
                        </a:spcBef>
                        <a:spcAft>
                          <a:spcPts val="0"/>
                        </a:spcAft>
                        <a:buFont typeface="Lucida Grande"/>
                        <a:buChar char="+"/>
                      </a:pPr>
                      <a:r>
                        <a:rPr lang="en-US" sz="1200" dirty="0">
                          <a:effectLst/>
                        </a:rPr>
                        <a:t>Inner Needs</a:t>
                      </a:r>
                    </a:p>
                    <a:p>
                      <a:pPr marL="171450" marR="0" indent="-171450">
                        <a:spcBef>
                          <a:spcPts val="0"/>
                        </a:spcBef>
                        <a:spcAft>
                          <a:spcPts val="0"/>
                        </a:spcAft>
                        <a:buFont typeface="Lucida Grande"/>
                        <a:buChar char="+"/>
                      </a:pPr>
                      <a:r>
                        <a:rPr lang="en-US" sz="1200" dirty="0" smtClean="0">
                          <a:effectLst/>
                        </a:rPr>
                        <a:t>Values</a:t>
                      </a:r>
                      <a:endParaRPr lang="en-US" sz="1200" dirty="0">
                        <a:effectLst/>
                        <a:latin typeface="Cambria"/>
                        <a:ea typeface="Cambria"/>
                        <a:cs typeface="Times New Roman"/>
                      </a:endParaRPr>
                    </a:p>
                  </a:txBody>
                  <a:tcPr marL="68580" marR="68580" marT="0" marB="0" anchor="ctr"/>
                </a:tc>
                <a:tc>
                  <a:txBody>
                    <a:bodyPr/>
                    <a:lstStyle/>
                    <a:p>
                      <a:pPr marL="171450" marR="0" indent="-171450">
                        <a:spcBef>
                          <a:spcPts val="0"/>
                        </a:spcBef>
                        <a:spcAft>
                          <a:spcPts val="0"/>
                        </a:spcAft>
                        <a:buFont typeface="Lucida Grande"/>
                        <a:buChar char="+"/>
                      </a:pPr>
                      <a:r>
                        <a:rPr lang="en-US" sz="1200" dirty="0" smtClean="0">
                          <a:effectLst/>
                        </a:rPr>
                        <a:t>Area of Work</a:t>
                      </a:r>
                    </a:p>
                    <a:p>
                      <a:pPr marL="171450" marR="0" indent="-171450">
                        <a:spcBef>
                          <a:spcPts val="0"/>
                        </a:spcBef>
                        <a:spcAft>
                          <a:spcPts val="0"/>
                        </a:spcAft>
                        <a:buFont typeface="Lucida Grande"/>
                        <a:buChar char="+"/>
                      </a:pPr>
                      <a:r>
                        <a:rPr lang="en-US" sz="1200" dirty="0" smtClean="0">
                          <a:effectLst/>
                        </a:rPr>
                        <a:t>Work Conditions</a:t>
                      </a:r>
                    </a:p>
                    <a:p>
                      <a:pPr marL="0" marR="0">
                        <a:spcBef>
                          <a:spcPts val="0"/>
                        </a:spcBef>
                        <a:spcAft>
                          <a:spcPts val="0"/>
                        </a:spcAft>
                      </a:pPr>
                      <a:endParaRPr lang="en-US" sz="1200" dirty="0">
                        <a:effectLst/>
                        <a:latin typeface="Cambria"/>
                        <a:ea typeface="Cambria"/>
                        <a:cs typeface="Times New Roman"/>
                      </a:endParaRPr>
                    </a:p>
                  </a:txBody>
                  <a:tcPr marL="68580" marR="68580" marT="0" marB="0" anchor="ctr"/>
                </a:tc>
              </a:tr>
              <a:tr h="371105">
                <a:tc>
                  <a:txBody>
                    <a:bodyPr/>
                    <a:lstStyle/>
                    <a:p>
                      <a:pPr marL="0" marR="0">
                        <a:spcBef>
                          <a:spcPts val="0"/>
                        </a:spcBef>
                        <a:spcAft>
                          <a:spcPts val="1000"/>
                        </a:spcAft>
                      </a:pPr>
                      <a:r>
                        <a:rPr lang="en-US" sz="1400" dirty="0">
                          <a:effectLst/>
                        </a:rPr>
                        <a:t>Defining</a:t>
                      </a:r>
                      <a:endParaRPr lang="en-US" sz="1400" dirty="0">
                        <a:effectLst/>
                        <a:latin typeface="Cambria"/>
                        <a:ea typeface="Cambria"/>
                        <a:cs typeface="Times New Roman"/>
                      </a:endParaRPr>
                    </a:p>
                  </a:txBody>
                  <a:tcPr marL="68580" marR="68580" marT="0" marB="0" anchor="ctr"/>
                </a:tc>
                <a:tc gridSpan="2">
                  <a:txBody>
                    <a:bodyPr/>
                    <a:lstStyle/>
                    <a:p>
                      <a:pPr marL="0" marR="0">
                        <a:spcBef>
                          <a:spcPts val="0"/>
                        </a:spcBef>
                        <a:spcAft>
                          <a:spcPts val="0"/>
                        </a:spcAft>
                      </a:pPr>
                      <a:r>
                        <a:rPr lang="en-US" sz="1200" dirty="0">
                          <a:effectLst/>
                        </a:rPr>
                        <a:t>What is the need of this person</a:t>
                      </a:r>
                      <a:endParaRPr lang="en-US" sz="1200" dirty="0">
                        <a:effectLst/>
                        <a:latin typeface="Cambria"/>
                        <a:ea typeface="Cambria"/>
                        <a:cs typeface="Times New Roman"/>
                      </a:endParaRPr>
                    </a:p>
                  </a:txBody>
                  <a:tcPr marL="68580" marR="68580" marT="0" marB="0" anchor="ctr"/>
                </a:tc>
                <a:tc hMerge="1">
                  <a:txBody>
                    <a:bodyPr/>
                    <a:lstStyle/>
                    <a:p>
                      <a:endParaRPr lang="en-US"/>
                    </a:p>
                  </a:txBody>
                  <a:tcPr/>
                </a:tc>
              </a:tr>
              <a:tr h="785870">
                <a:tc>
                  <a:txBody>
                    <a:bodyPr/>
                    <a:lstStyle/>
                    <a:p>
                      <a:pPr marL="0" marR="0">
                        <a:spcBef>
                          <a:spcPts val="0"/>
                        </a:spcBef>
                        <a:spcAft>
                          <a:spcPts val="1000"/>
                        </a:spcAft>
                      </a:pPr>
                      <a:r>
                        <a:rPr lang="en-US" sz="1400" dirty="0">
                          <a:effectLst/>
                        </a:rPr>
                        <a:t>Validation</a:t>
                      </a:r>
                      <a:endParaRPr lang="en-US" sz="1400" dirty="0">
                        <a:effectLst/>
                        <a:latin typeface="Cambria"/>
                        <a:ea typeface="Cambria"/>
                        <a:cs typeface="Times New Roman"/>
                      </a:endParaRPr>
                    </a:p>
                  </a:txBody>
                  <a:tcPr marL="68580" marR="68580" marT="0" marB="0" anchor="ctr"/>
                </a:tc>
                <a:tc>
                  <a:txBody>
                    <a:bodyPr/>
                    <a:lstStyle/>
                    <a:p>
                      <a:pPr marL="171450" marR="0" indent="-171450">
                        <a:spcBef>
                          <a:spcPts val="0"/>
                        </a:spcBef>
                        <a:spcAft>
                          <a:spcPts val="0"/>
                        </a:spcAft>
                        <a:buFont typeface="Lucida Grande"/>
                        <a:buChar char="+"/>
                      </a:pPr>
                      <a:r>
                        <a:rPr lang="en-US" sz="1200" dirty="0" smtClean="0">
                          <a:effectLst/>
                        </a:rPr>
                        <a:t>Goals</a:t>
                      </a:r>
                    </a:p>
                    <a:p>
                      <a:pPr marL="171450" marR="0" indent="-171450">
                        <a:spcBef>
                          <a:spcPts val="0"/>
                        </a:spcBef>
                        <a:spcAft>
                          <a:spcPts val="0"/>
                        </a:spcAft>
                        <a:buFont typeface="Lucida Grande"/>
                        <a:buChar char="+"/>
                      </a:pPr>
                      <a:r>
                        <a:rPr lang="en-US" sz="1200" dirty="0" smtClean="0">
                          <a:effectLst/>
                        </a:rPr>
                        <a:t>What engages this persona</a:t>
                      </a:r>
                    </a:p>
                    <a:p>
                      <a:pPr marL="171450" marR="0" indent="-171450">
                        <a:spcBef>
                          <a:spcPts val="0"/>
                        </a:spcBef>
                        <a:spcAft>
                          <a:spcPts val="0"/>
                        </a:spcAft>
                        <a:buFont typeface="Lucida Grande"/>
                        <a:buChar char="+"/>
                      </a:pPr>
                      <a:r>
                        <a:rPr lang="en-US" sz="1200" dirty="0" smtClean="0">
                          <a:effectLst/>
                        </a:rPr>
                        <a:t>Feeling about industry</a:t>
                      </a:r>
                      <a:endParaRPr lang="en-US" sz="1200" dirty="0">
                        <a:effectLst/>
                        <a:latin typeface="Cambria"/>
                        <a:ea typeface="Cambria"/>
                        <a:cs typeface="Times New Roman"/>
                      </a:endParaRPr>
                    </a:p>
                  </a:txBody>
                  <a:tcPr marL="68580" marR="68580" marT="0" marB="0" anchor="ctr"/>
                </a:tc>
                <a:tc>
                  <a:txBody>
                    <a:bodyPr/>
                    <a:lstStyle/>
                    <a:p>
                      <a:pPr marL="171450" marR="0" indent="-171450">
                        <a:spcBef>
                          <a:spcPts val="0"/>
                        </a:spcBef>
                        <a:spcAft>
                          <a:spcPts val="0"/>
                        </a:spcAft>
                        <a:buFont typeface="Lucida Grande"/>
                        <a:buChar char="+"/>
                      </a:pPr>
                      <a:r>
                        <a:rPr lang="en-US" sz="1200" dirty="0" smtClean="0">
                          <a:effectLst/>
                        </a:rPr>
                        <a:t>Feeling about networking</a:t>
                      </a:r>
                    </a:p>
                    <a:p>
                      <a:pPr marL="171450" marR="0" indent="-171450">
                        <a:spcBef>
                          <a:spcPts val="0"/>
                        </a:spcBef>
                        <a:spcAft>
                          <a:spcPts val="0"/>
                        </a:spcAft>
                        <a:buFont typeface="Lucida Grande"/>
                        <a:buChar char="+"/>
                      </a:pPr>
                      <a:r>
                        <a:rPr lang="en-US" sz="1200" dirty="0" smtClean="0">
                          <a:effectLst/>
                        </a:rPr>
                        <a:t>Feeling</a:t>
                      </a:r>
                      <a:r>
                        <a:rPr lang="en-US" sz="1200" baseline="0" dirty="0" smtClean="0">
                          <a:effectLst/>
                        </a:rPr>
                        <a:t> about learning</a:t>
                      </a:r>
                    </a:p>
                    <a:p>
                      <a:pPr marL="171450" marR="0" indent="-171450">
                        <a:spcBef>
                          <a:spcPts val="0"/>
                        </a:spcBef>
                        <a:spcAft>
                          <a:spcPts val="0"/>
                        </a:spcAft>
                        <a:buFont typeface="Lucida Grande"/>
                        <a:buChar char="+"/>
                      </a:pPr>
                      <a:r>
                        <a:rPr lang="en-US" sz="1200" baseline="0" dirty="0" smtClean="0">
                          <a:effectLst/>
                        </a:rPr>
                        <a:t>What are the differences between personas</a:t>
                      </a:r>
                      <a:endParaRPr lang="en-US" sz="1200" dirty="0">
                        <a:effectLst/>
                        <a:latin typeface="Cambria"/>
                        <a:ea typeface="Cambria"/>
                        <a:cs typeface="Times New Roman"/>
                      </a:endParaRPr>
                    </a:p>
                  </a:txBody>
                  <a:tcPr marL="68580" marR="68580" marT="0" marB="0" anchor="ctr"/>
                </a:tc>
              </a:tr>
            </a:tbl>
          </a:graphicData>
        </a:graphic>
      </p:graphicFrame>
      <p:pic>
        <p:nvPicPr>
          <p:cNvPr id="11" name="Picture 10" descr="GettingFound.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6266" y="1896534"/>
            <a:ext cx="1840225" cy="1388534"/>
          </a:xfrm>
          <a:prstGeom prst="rect">
            <a:avLst/>
          </a:prstGeom>
        </p:spPr>
      </p:pic>
      <p:sp>
        <p:nvSpPr>
          <p:cNvPr id="2" name="Slide Number Placeholder 1"/>
          <p:cNvSpPr>
            <a:spLocks noGrp="1"/>
          </p:cNvSpPr>
          <p:nvPr>
            <p:ph type="sldNum" sz="quarter" idx="10"/>
          </p:nvPr>
        </p:nvSpPr>
        <p:spPr>
          <a:xfrm>
            <a:off x="6553200" y="6356350"/>
            <a:ext cx="2133600" cy="365125"/>
          </a:xfrm>
        </p:spPr>
        <p:txBody>
          <a:bodyPr/>
          <a:lstStyle/>
          <a:p>
            <a:fld id="{E5AB99D7-B173-BB49-BCCE-F0FBED44CA43}" type="slidenum">
              <a:rPr lang="en-US" smtClean="0"/>
              <a:pPr/>
              <a:t>19</a:t>
            </a:fld>
            <a:endParaRPr lang="en-US"/>
          </a:p>
        </p:txBody>
      </p:sp>
      <p:sp>
        <p:nvSpPr>
          <p:cNvPr id="10" name="TextBox 9"/>
          <p:cNvSpPr txBox="1"/>
          <p:nvPr/>
        </p:nvSpPr>
        <p:spPr>
          <a:xfrm>
            <a:off x="1206500" y="6578600"/>
            <a:ext cx="7454900" cy="215444"/>
          </a:xfrm>
          <a:prstGeom prst="rect">
            <a:avLst/>
          </a:prstGeom>
          <a:noFill/>
        </p:spPr>
        <p:txBody>
          <a:bodyPr wrap="square" rtlCol="0">
            <a:spAutoFit/>
          </a:bodyPr>
          <a:lstStyle/>
          <a:p>
            <a:r>
              <a:rPr lang="en-US" sz="800" i="1" dirty="0" smtClean="0">
                <a:solidFill>
                  <a:schemeClr val="tx1">
                    <a:lumMod val="65000"/>
                    <a:lumOff val="35000"/>
                  </a:schemeClr>
                </a:solidFill>
                <a:latin typeface="Georgia"/>
                <a:cs typeface="Georgia"/>
              </a:rPr>
              <a:t>Persona matrix worksheet </a:t>
            </a:r>
            <a:r>
              <a:rPr lang="en-US" sz="800" i="1" dirty="0">
                <a:solidFill>
                  <a:schemeClr val="tx1">
                    <a:lumMod val="65000"/>
                    <a:lumOff val="35000"/>
                  </a:schemeClr>
                </a:solidFill>
                <a:latin typeface="Georgia"/>
                <a:cs typeface="Georgia"/>
              </a:rPr>
              <a:t>modified from </a:t>
            </a:r>
            <a:r>
              <a:rPr lang="en-US" sz="800" i="1" dirty="0" err="1">
                <a:solidFill>
                  <a:schemeClr val="tx1">
                    <a:lumMod val="65000"/>
                    <a:lumOff val="35000"/>
                  </a:schemeClr>
                </a:solidFill>
                <a:latin typeface="Georgia"/>
                <a:cs typeface="Georgia"/>
              </a:rPr>
              <a:t>Lene</a:t>
            </a:r>
            <a:r>
              <a:rPr lang="en-US" sz="800" i="1" dirty="0">
                <a:solidFill>
                  <a:schemeClr val="tx1">
                    <a:lumMod val="65000"/>
                    <a:lumOff val="35000"/>
                  </a:schemeClr>
                </a:solidFill>
                <a:latin typeface="Georgia"/>
                <a:cs typeface="Georgia"/>
              </a:rPr>
              <a:t> Nielsen PhD http://</a:t>
            </a:r>
            <a:r>
              <a:rPr lang="en-US" sz="800" i="1" dirty="0" err="1">
                <a:solidFill>
                  <a:schemeClr val="tx1">
                    <a:lumMod val="65000"/>
                    <a:lumOff val="35000"/>
                  </a:schemeClr>
                </a:solidFill>
                <a:latin typeface="Georgia"/>
                <a:cs typeface="Georgia"/>
              </a:rPr>
              <a:t>www.hceye.org</a:t>
            </a:r>
            <a:r>
              <a:rPr lang="en-US" sz="800" i="1" dirty="0">
                <a:solidFill>
                  <a:schemeClr val="tx1">
                    <a:lumMod val="65000"/>
                    <a:lumOff val="35000"/>
                  </a:schemeClr>
                </a:solidFill>
                <a:latin typeface="Georgia"/>
                <a:cs typeface="Georgia"/>
              </a:rPr>
              <a:t>/</a:t>
            </a:r>
            <a:r>
              <a:rPr lang="en-US" sz="800" i="1" dirty="0" err="1">
                <a:solidFill>
                  <a:schemeClr val="tx1">
                    <a:lumMod val="65000"/>
                    <a:lumOff val="35000"/>
                  </a:schemeClr>
                </a:solidFill>
                <a:latin typeface="Georgia"/>
                <a:cs typeface="Georgia"/>
              </a:rPr>
              <a:t>HCInsight-</a:t>
            </a:r>
            <a:r>
              <a:rPr lang="en-US" sz="800" i="1" dirty="0" err="1" smtClean="0">
                <a:solidFill>
                  <a:schemeClr val="tx1">
                    <a:lumMod val="65000"/>
                    <a:lumOff val="35000"/>
                  </a:schemeClr>
                </a:solidFill>
                <a:latin typeface="Georgia"/>
                <a:cs typeface="Georgia"/>
              </a:rPr>
              <a:t>Nielsen.htm</a:t>
            </a:r>
            <a:endParaRPr lang="en-US" sz="800" i="1" dirty="0">
              <a:solidFill>
                <a:schemeClr val="tx1">
                  <a:lumMod val="65000"/>
                  <a:lumOff val="35000"/>
                </a:schemeClr>
              </a:solidFill>
              <a:latin typeface="Georgia"/>
              <a:cs typeface="Georgia"/>
            </a:endParaRPr>
          </a:p>
        </p:txBody>
      </p:sp>
    </p:spTree>
    <p:extLst>
      <p:ext uri="{BB962C8B-B14F-4D97-AF65-F5344CB8AC3E}">
        <p14:creationId xmlns:p14="http://schemas.microsoft.com/office/powerpoint/2010/main" val="299969540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pPr marL="285750" indent="-285750">
              <a:buFont typeface="Lucida Grande"/>
              <a:buChar char="+"/>
            </a:pPr>
            <a:r>
              <a:rPr lang="en-US" dirty="0" smtClean="0"/>
              <a:t>What is and what is not?</a:t>
            </a:r>
          </a:p>
          <a:p>
            <a:pPr marL="285750" indent="-285750">
              <a:buFont typeface="Lucida Grande"/>
              <a:buChar char="+"/>
            </a:pPr>
            <a:r>
              <a:rPr lang="en-US" dirty="0" smtClean="0"/>
              <a:t>What are we doing in the name of development?</a:t>
            </a:r>
          </a:p>
          <a:p>
            <a:pPr marL="285750" indent="-285750">
              <a:buFont typeface="Lucida Grande"/>
              <a:buChar char="+"/>
            </a:pPr>
            <a:r>
              <a:rPr lang="en-US" dirty="0" smtClean="0"/>
              <a:t>What can we do in the name of development?</a:t>
            </a:r>
          </a:p>
        </p:txBody>
      </p:sp>
      <p:sp>
        <p:nvSpPr>
          <p:cNvPr id="2" name="Title 1"/>
          <p:cNvSpPr>
            <a:spLocks noGrp="1"/>
          </p:cNvSpPr>
          <p:nvPr>
            <p:ph type="title"/>
          </p:nvPr>
        </p:nvSpPr>
        <p:spPr>
          <a:prstGeom prst="rect">
            <a:avLst/>
          </a:prstGeom>
        </p:spPr>
        <p:txBody>
          <a:bodyPr tIns="0"/>
          <a:lstStyle/>
          <a:p>
            <a:r>
              <a:rPr lang="en-US" dirty="0" smtClean="0"/>
              <a:t>Why are we here and what are we going to do?</a:t>
            </a:r>
            <a:endParaRPr lang="en-US" dirty="0"/>
          </a:p>
        </p:txBody>
      </p:sp>
      <p:pic>
        <p:nvPicPr>
          <p:cNvPr id="69" name="Picture 68" descr="Kumbaya Blank.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908942" y="1941162"/>
            <a:ext cx="7120758" cy="4154838"/>
          </a:xfrm>
          <a:prstGeom prst="rect">
            <a:avLst/>
          </a:prstGeom>
        </p:spPr>
      </p:pic>
      <p:sp>
        <p:nvSpPr>
          <p:cNvPr id="8" name="Text Placeholder 7"/>
          <p:cNvSpPr>
            <a:spLocks noGrp="1"/>
          </p:cNvSpPr>
          <p:nvPr>
            <p:ph type="body" sz="quarter" idx="12"/>
          </p:nvPr>
        </p:nvSpPr>
        <p:spPr/>
        <p:txBody>
          <a:bodyPr tIns="0"/>
          <a:lstStyle/>
          <a:p>
            <a:pPr>
              <a:lnSpc>
                <a:spcPct val="150000"/>
              </a:lnSpc>
              <a:spcBef>
                <a:spcPts val="0"/>
              </a:spcBef>
              <a:spcAft>
                <a:spcPts val="400"/>
              </a:spcAft>
              <a:buFont typeface="+mj-ea"/>
              <a:buAutoNum type="circleNumDbPlain"/>
            </a:pPr>
            <a:r>
              <a:rPr lang="en-US" sz="1600" dirty="0" smtClean="0"/>
              <a:t>Me</a:t>
            </a:r>
          </a:p>
          <a:p>
            <a:pPr>
              <a:lnSpc>
                <a:spcPct val="150000"/>
              </a:lnSpc>
              <a:spcBef>
                <a:spcPts val="0"/>
              </a:spcBef>
              <a:spcAft>
                <a:spcPts val="400"/>
              </a:spcAft>
              <a:buFont typeface="+mj-ea"/>
              <a:buAutoNum type="circleNumDbPlain"/>
            </a:pPr>
            <a:r>
              <a:rPr lang="en-US" sz="1600" dirty="0" smtClean="0"/>
              <a:t>You</a:t>
            </a:r>
          </a:p>
          <a:p>
            <a:pPr>
              <a:lnSpc>
                <a:spcPct val="150000"/>
              </a:lnSpc>
              <a:spcBef>
                <a:spcPts val="0"/>
              </a:spcBef>
              <a:spcAft>
                <a:spcPts val="400"/>
              </a:spcAft>
              <a:buFont typeface="+mj-ea"/>
              <a:buAutoNum type="circleNumDbPlain"/>
            </a:pPr>
            <a:r>
              <a:rPr lang="en-US" sz="1600" dirty="0" smtClean="0"/>
              <a:t>Community</a:t>
            </a:r>
          </a:p>
          <a:p>
            <a:pPr>
              <a:buAutoNum type="circleNumDbPlain"/>
            </a:pPr>
            <a:endParaRPr lang="en-US" dirty="0"/>
          </a:p>
        </p:txBody>
      </p:sp>
      <p:sp>
        <p:nvSpPr>
          <p:cNvPr id="73" name="Rectangle 72"/>
          <p:cNvSpPr/>
          <p:nvPr/>
        </p:nvSpPr>
        <p:spPr>
          <a:xfrm>
            <a:off x="5208366" y="2929235"/>
            <a:ext cx="505267" cy="923330"/>
          </a:xfrm>
          <a:prstGeom prst="rect">
            <a:avLst/>
          </a:prstGeom>
          <a:noFill/>
        </p:spPr>
        <p:txBody>
          <a:bodyPr wrap="none" lIns="91440" tIns="45720" rIns="91440" bIns="45720">
            <a:spAutoFit/>
          </a:bodyPr>
          <a:lstStyle/>
          <a:p>
            <a:pPr algn="ctr"/>
            <a:r>
              <a:rPr lang="en-US" sz="5400" b="1" cap="none" spc="0" dirty="0" smtClean="0">
                <a:ln w="12700">
                  <a:solidFill>
                    <a:schemeClr val="tx2">
                      <a:satMod val="155000"/>
                    </a:schemeClr>
                  </a:solidFill>
                  <a:prstDash val="solid"/>
                </a:ln>
                <a:solidFill>
                  <a:schemeClr val="bg2">
                    <a:tint val="85000"/>
                    <a:satMod val="155000"/>
                  </a:schemeClr>
                </a:solidFill>
                <a:effectLst>
                  <a:glow rad="63500">
                    <a:schemeClr val="accent1">
                      <a:satMod val="175000"/>
                      <a:alpha val="40000"/>
                    </a:schemeClr>
                  </a:glow>
                  <a:outerShdw blurRad="41275" dist="20320" dir="1800000" algn="tl" rotWithShape="0">
                    <a:srgbClr val="000000">
                      <a:alpha val="40000"/>
                    </a:srgbClr>
                  </a:outerShdw>
                </a:effectLst>
              </a:rPr>
              <a:t>x</a:t>
            </a:r>
            <a:endParaRPr lang="en-US" sz="5400" b="1" cap="none" spc="0" dirty="0">
              <a:ln w="12700">
                <a:solidFill>
                  <a:schemeClr val="tx2">
                    <a:satMod val="155000"/>
                  </a:schemeClr>
                </a:solidFill>
                <a:prstDash val="solid"/>
              </a:ln>
              <a:solidFill>
                <a:schemeClr val="bg2">
                  <a:tint val="85000"/>
                  <a:satMod val="155000"/>
                </a:schemeClr>
              </a:solidFill>
              <a:effectLst>
                <a:glow rad="63500">
                  <a:schemeClr val="accent1">
                    <a:satMod val="175000"/>
                    <a:alpha val="40000"/>
                  </a:schemeClr>
                </a:glow>
                <a:outerShdw blurRad="41275" dist="20320" dir="1800000" algn="tl" rotWithShape="0">
                  <a:srgbClr val="000000">
                    <a:alpha val="40000"/>
                  </a:srgbClr>
                </a:outerShdw>
              </a:effectLst>
            </a:endParaRPr>
          </a:p>
        </p:txBody>
      </p:sp>
      <p:sp>
        <p:nvSpPr>
          <p:cNvPr id="5" name="Slide Number Placeholder 4"/>
          <p:cNvSpPr>
            <a:spLocks noGrp="1"/>
          </p:cNvSpPr>
          <p:nvPr>
            <p:ph type="sldNum" sz="quarter" idx="10"/>
          </p:nvPr>
        </p:nvSpPr>
        <p:spPr/>
        <p:txBody>
          <a:bodyPr/>
          <a:lstStyle/>
          <a:p>
            <a:fld id="{E5AB99D7-B173-BB49-BCCE-F0FBED44CA43}" type="slidenum">
              <a:rPr lang="en-US" smtClean="0"/>
              <a:pPr/>
              <a:t>2</a:t>
            </a:fld>
            <a:endParaRPr lang="en-US"/>
          </a:p>
        </p:txBody>
      </p:sp>
      <p:sp>
        <p:nvSpPr>
          <p:cNvPr id="3" name="TextBox 2"/>
          <p:cNvSpPr txBox="1"/>
          <p:nvPr/>
        </p:nvSpPr>
        <p:spPr>
          <a:xfrm>
            <a:off x="1206500" y="6578600"/>
            <a:ext cx="6464300" cy="215444"/>
          </a:xfrm>
          <a:prstGeom prst="rect">
            <a:avLst/>
          </a:prstGeom>
          <a:noFill/>
        </p:spPr>
        <p:txBody>
          <a:bodyPr wrap="square" rtlCol="0">
            <a:spAutoFit/>
          </a:bodyPr>
          <a:lstStyle/>
          <a:p>
            <a:r>
              <a:rPr lang="en-US" sz="800" i="1" dirty="0">
                <a:solidFill>
                  <a:schemeClr val="tx1">
                    <a:lumMod val="65000"/>
                    <a:lumOff val="35000"/>
                  </a:schemeClr>
                </a:solidFill>
                <a:latin typeface="Georgia"/>
                <a:cs typeface="Georgia"/>
              </a:rPr>
              <a:t>p</a:t>
            </a:r>
            <a:r>
              <a:rPr lang="en-US" sz="800" i="1" dirty="0" smtClean="0">
                <a:solidFill>
                  <a:schemeClr val="tx1">
                    <a:lumMod val="65000"/>
                    <a:lumOff val="35000"/>
                  </a:schemeClr>
                </a:solidFill>
                <a:latin typeface="Georgia"/>
                <a:cs typeface="Georgia"/>
              </a:rPr>
              <a:t>ic source modified from:  http</a:t>
            </a:r>
            <a:r>
              <a:rPr lang="en-US" sz="800" i="1" dirty="0">
                <a:solidFill>
                  <a:schemeClr val="tx1">
                    <a:lumMod val="65000"/>
                    <a:lumOff val="35000"/>
                  </a:schemeClr>
                </a:solidFill>
                <a:latin typeface="Georgia"/>
                <a:cs typeface="Georgia"/>
              </a:rPr>
              <a:t>://www.s3talentmanagement.com/images/graphic-</a:t>
            </a:r>
            <a:r>
              <a:rPr lang="en-US" sz="800" i="1" dirty="0" err="1">
                <a:solidFill>
                  <a:schemeClr val="tx1">
                    <a:lumMod val="65000"/>
                    <a:lumOff val="35000"/>
                  </a:schemeClr>
                </a:solidFill>
                <a:latin typeface="Georgia"/>
                <a:cs typeface="Georgia"/>
              </a:rPr>
              <a:t>development_center.jpg</a:t>
            </a:r>
            <a:endParaRPr lang="en-US" sz="800" i="1" dirty="0">
              <a:solidFill>
                <a:schemeClr val="tx1">
                  <a:lumMod val="65000"/>
                  <a:lumOff val="35000"/>
                </a:schemeClr>
              </a:solidFill>
              <a:latin typeface="Georgia"/>
              <a:cs typeface="Georgia"/>
            </a:endParaRPr>
          </a:p>
        </p:txBody>
      </p:sp>
    </p:spTree>
    <p:extLst>
      <p:ext uri="{BB962C8B-B14F-4D97-AF65-F5344CB8AC3E}">
        <p14:creationId xmlns:p14="http://schemas.microsoft.com/office/powerpoint/2010/main" val="2476189604"/>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2240071" y="685800"/>
            <a:ext cx="1950929" cy="2641600"/>
          </a:xfrm>
        </p:spPr>
        <p:txBody>
          <a:bodyPr/>
          <a:lstStyle/>
          <a:p>
            <a:r>
              <a:rPr lang="en-US" dirty="0"/>
              <a:t>Example</a:t>
            </a:r>
          </a:p>
          <a:p>
            <a:r>
              <a:rPr lang="en-US" dirty="0" smtClean="0"/>
              <a:t>Case </a:t>
            </a:r>
            <a:br>
              <a:rPr lang="en-US" dirty="0" smtClean="0"/>
            </a:br>
            <a:r>
              <a:rPr lang="en-US" dirty="0" smtClean="0"/>
              <a:t>break out</a:t>
            </a:r>
          </a:p>
          <a:p>
            <a:pPr marL="57150" indent="0">
              <a:buNone/>
            </a:pPr>
            <a:r>
              <a:rPr lang="en-US" sz="1000" i="1" dirty="0" smtClean="0"/>
              <a:t>[see template pages 39-41]</a:t>
            </a:r>
            <a:endParaRPr lang="en-US" sz="1000" i="1" dirty="0"/>
          </a:p>
        </p:txBody>
      </p:sp>
      <p:sp>
        <p:nvSpPr>
          <p:cNvPr id="8" name="Title 7"/>
          <p:cNvSpPr>
            <a:spLocks noGrp="1"/>
          </p:cNvSpPr>
          <p:nvPr>
            <p:ph type="title"/>
          </p:nvPr>
        </p:nvSpPr>
        <p:spPr/>
        <p:txBody>
          <a:bodyPr/>
          <a:lstStyle/>
          <a:p>
            <a:r>
              <a:rPr lang="en-US" dirty="0" smtClean="0"/>
              <a:t>Let’s talk about what you want and what is searched</a:t>
            </a:r>
            <a:endParaRPr lang="en-US" dirty="0"/>
          </a:p>
        </p:txBody>
      </p:sp>
      <p:sp>
        <p:nvSpPr>
          <p:cNvPr id="10" name="Text Placeholder 9"/>
          <p:cNvSpPr>
            <a:spLocks noGrp="1"/>
          </p:cNvSpPr>
          <p:nvPr>
            <p:ph type="body" sz="quarter" idx="12"/>
          </p:nvPr>
        </p:nvSpPr>
        <p:spPr/>
        <p:txBody>
          <a:bodyPr/>
          <a:lstStyle/>
          <a:p>
            <a:pPr>
              <a:lnSpc>
                <a:spcPct val="150000"/>
              </a:lnSpc>
              <a:spcBef>
                <a:spcPts val="0"/>
              </a:spcBef>
              <a:spcAft>
                <a:spcPts val="400"/>
              </a:spcAft>
              <a:buFont typeface="+mj-ea"/>
              <a:buAutoNum type="circleNumDbPlain"/>
            </a:pPr>
            <a:r>
              <a:rPr lang="en-US" dirty="0"/>
              <a:t>Me</a:t>
            </a:r>
          </a:p>
          <a:p>
            <a:pPr>
              <a:lnSpc>
                <a:spcPct val="150000"/>
              </a:lnSpc>
              <a:spcBef>
                <a:spcPts val="0"/>
              </a:spcBef>
              <a:spcAft>
                <a:spcPts val="400"/>
              </a:spcAft>
              <a:buFont typeface="+mj-ea"/>
              <a:buAutoNum type="circleNumDbPlain"/>
            </a:pPr>
            <a:r>
              <a:rPr lang="en-US" dirty="0"/>
              <a:t>You</a:t>
            </a:r>
          </a:p>
          <a:p>
            <a:pPr>
              <a:lnSpc>
                <a:spcPct val="150000"/>
              </a:lnSpc>
              <a:spcBef>
                <a:spcPts val="0"/>
              </a:spcBef>
              <a:spcAft>
                <a:spcPts val="400"/>
              </a:spcAft>
              <a:buFont typeface="+mj-ea"/>
              <a:buAutoNum type="circleNumDbPlain"/>
            </a:pPr>
            <a:r>
              <a:rPr lang="en-US" b="1" dirty="0"/>
              <a:t>Community</a:t>
            </a:r>
          </a:p>
        </p:txBody>
      </p:sp>
      <p:pic>
        <p:nvPicPr>
          <p:cNvPr id="7" name="Picture 6" descr="GooleAdwords.pn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69334" y="3395771"/>
            <a:ext cx="8974666" cy="3442985"/>
          </a:xfrm>
          <a:prstGeom prst="rect">
            <a:avLst/>
          </a:prstGeom>
          <a:solidFill>
            <a:schemeClr val="bg1"/>
          </a:solidFill>
          <a:ln>
            <a:solidFill>
              <a:schemeClr val="tx2">
                <a:alpha val="38000"/>
              </a:schemeClr>
            </a:solidFill>
          </a:ln>
          <a:effectLst>
            <a:outerShdw blurRad="50800" dist="38100" dir="7740000" algn="tl" rotWithShape="0">
              <a:schemeClr val="tx2">
                <a:alpha val="43000"/>
              </a:schemeClr>
            </a:outerShdw>
          </a:effectLst>
        </p:spPr>
      </p:pic>
      <p:pic>
        <p:nvPicPr>
          <p:cNvPr id="14" name="Picture 13" descr="GettingFound.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6266" y="1896534"/>
            <a:ext cx="1840225" cy="1388534"/>
          </a:xfrm>
          <a:prstGeom prst="rect">
            <a:avLst/>
          </a:prstGeom>
        </p:spPr>
      </p:pic>
      <p:pic>
        <p:nvPicPr>
          <p:cNvPr id="18" name="Picture 17" descr="cornercoffeeshop.jpg"/>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996267" y="853878"/>
            <a:ext cx="4842933" cy="1838521"/>
          </a:xfrm>
          <a:prstGeom prst="rect">
            <a:avLst/>
          </a:prstGeom>
          <a:solidFill>
            <a:schemeClr val="bg1"/>
          </a:solidFill>
          <a:ln>
            <a:solidFill>
              <a:schemeClr val="tx2">
                <a:alpha val="38000"/>
              </a:schemeClr>
            </a:solidFill>
          </a:ln>
          <a:effectLst>
            <a:outerShdw blurRad="50800" dist="38100" dir="7740000" algn="tl" rotWithShape="0">
              <a:schemeClr val="tx2">
                <a:alpha val="43000"/>
              </a:schemeClr>
            </a:outerShdw>
          </a:effectLst>
        </p:spPr>
      </p:pic>
      <p:sp>
        <p:nvSpPr>
          <p:cNvPr id="2" name="Slide Number Placeholder 1"/>
          <p:cNvSpPr>
            <a:spLocks noGrp="1"/>
          </p:cNvSpPr>
          <p:nvPr>
            <p:ph type="sldNum" sz="quarter" idx="10"/>
          </p:nvPr>
        </p:nvSpPr>
        <p:spPr>
          <a:xfrm>
            <a:off x="6553200" y="6356350"/>
            <a:ext cx="2133600" cy="365125"/>
          </a:xfrm>
        </p:spPr>
        <p:txBody>
          <a:bodyPr/>
          <a:lstStyle/>
          <a:p>
            <a:fld id="{E5AB99D7-B173-BB49-BCCE-F0FBED44CA43}" type="slidenum">
              <a:rPr lang="en-US" smtClean="0"/>
              <a:pPr/>
              <a:t>20</a:t>
            </a:fld>
            <a:endParaRPr lang="en-US"/>
          </a:p>
        </p:txBody>
      </p:sp>
      <p:sp>
        <p:nvSpPr>
          <p:cNvPr id="11" name="TextBox 10"/>
          <p:cNvSpPr txBox="1"/>
          <p:nvPr/>
        </p:nvSpPr>
        <p:spPr>
          <a:xfrm>
            <a:off x="4013200" y="2819400"/>
            <a:ext cx="4356100" cy="215900"/>
          </a:xfrm>
          <a:prstGeom prst="rect">
            <a:avLst/>
          </a:prstGeom>
          <a:noFill/>
        </p:spPr>
        <p:txBody>
          <a:bodyPr wrap="square" rtlCol="0">
            <a:spAutoFit/>
          </a:bodyPr>
          <a:lstStyle/>
          <a:p>
            <a:r>
              <a:rPr lang="en-US" sz="800" i="1" dirty="0">
                <a:solidFill>
                  <a:schemeClr val="tx1">
                    <a:lumMod val="65000"/>
                    <a:lumOff val="35000"/>
                  </a:schemeClr>
                </a:solidFill>
                <a:latin typeface="Georgia"/>
                <a:cs typeface="Georgia"/>
              </a:rPr>
              <a:t>p</a:t>
            </a:r>
            <a:r>
              <a:rPr lang="en-US" sz="800" i="1" dirty="0" smtClean="0">
                <a:solidFill>
                  <a:schemeClr val="tx1">
                    <a:lumMod val="65000"/>
                    <a:lumOff val="35000"/>
                  </a:schemeClr>
                </a:solidFill>
                <a:latin typeface="Georgia"/>
                <a:cs typeface="Georgia"/>
              </a:rPr>
              <a:t>ic source</a:t>
            </a:r>
            <a:r>
              <a:rPr lang="en-US" sz="800" i="1" dirty="0">
                <a:solidFill>
                  <a:schemeClr val="tx1">
                    <a:lumMod val="65000"/>
                    <a:lumOff val="35000"/>
                  </a:schemeClr>
                </a:solidFill>
                <a:latin typeface="Georgia"/>
                <a:cs typeface="Georgia"/>
              </a:rPr>
              <a:t>:  http://</a:t>
            </a:r>
            <a:r>
              <a:rPr lang="en-US" sz="800" i="1" dirty="0" err="1">
                <a:solidFill>
                  <a:schemeClr val="tx1">
                    <a:lumMod val="65000"/>
                    <a:lumOff val="35000"/>
                  </a:schemeClr>
                </a:solidFill>
                <a:latin typeface="Georgia"/>
                <a:cs typeface="Georgia"/>
              </a:rPr>
              <a:t>ephemeralnewyork.files.wordpress.com</a:t>
            </a:r>
            <a:r>
              <a:rPr lang="en-US" sz="800" i="1" dirty="0">
                <a:solidFill>
                  <a:schemeClr val="tx1">
                    <a:lumMod val="65000"/>
                    <a:lumOff val="35000"/>
                  </a:schemeClr>
                </a:solidFill>
                <a:latin typeface="Georgia"/>
                <a:cs typeface="Georgia"/>
              </a:rPr>
              <a:t>/2010/04/</a:t>
            </a:r>
            <a:r>
              <a:rPr lang="en-US" sz="800" i="1" dirty="0" err="1" smtClean="0">
                <a:solidFill>
                  <a:schemeClr val="tx1">
                    <a:lumMod val="65000"/>
                    <a:lumOff val="35000"/>
                  </a:schemeClr>
                </a:solidFill>
                <a:latin typeface="Georgia"/>
                <a:cs typeface="Georgia"/>
              </a:rPr>
              <a:t>cornercoffeeshop.jpg</a:t>
            </a:r>
            <a:endParaRPr lang="en-US" sz="800" i="1" dirty="0">
              <a:solidFill>
                <a:schemeClr val="tx1">
                  <a:lumMod val="65000"/>
                  <a:lumOff val="35000"/>
                </a:schemeClr>
              </a:solidFill>
              <a:latin typeface="Georgia"/>
              <a:cs typeface="Georgia"/>
            </a:endParaRPr>
          </a:p>
        </p:txBody>
      </p:sp>
    </p:spTree>
    <p:extLst>
      <p:ext uri="{BB962C8B-B14F-4D97-AF65-F5344CB8AC3E}">
        <p14:creationId xmlns:p14="http://schemas.microsoft.com/office/powerpoint/2010/main" val="768863333"/>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p:cNvSpPr>
            <a:spLocks noGrp="1"/>
          </p:cNvSpPr>
          <p:nvPr>
            <p:ph sz="half" idx="1"/>
          </p:nvPr>
        </p:nvSpPr>
        <p:spPr/>
        <p:txBody>
          <a:bodyPr/>
          <a:lstStyle/>
          <a:p>
            <a:r>
              <a:rPr lang="en-US" dirty="0" smtClean="0"/>
              <a:t>The best social media strategy starts with ~3 to 6 months of listening:</a:t>
            </a:r>
            <a:endParaRPr lang="en-US" dirty="0"/>
          </a:p>
          <a:p>
            <a:pPr marL="285750" indent="-285750">
              <a:buFont typeface="Lucida Grande"/>
              <a:buChar char="+"/>
            </a:pPr>
            <a:r>
              <a:rPr lang="en-US" dirty="0" smtClean="0"/>
              <a:t>Start on other </a:t>
            </a:r>
            <a:r>
              <a:rPr lang="en-US" dirty="0"/>
              <a:t>sites and seeing what they are talking about – then comment</a:t>
            </a:r>
          </a:p>
          <a:p>
            <a:pPr marL="285750" indent="-285750">
              <a:buFont typeface="Lucida Grande"/>
              <a:buChar char="+"/>
            </a:pPr>
            <a:r>
              <a:rPr lang="en-US" dirty="0"/>
              <a:t>COMMENT on influential blogs in your community, industry, complementary industries, and prospective client’s markets</a:t>
            </a:r>
          </a:p>
          <a:p>
            <a:pPr marL="285750" indent="-285750">
              <a:buFont typeface="Lucida Grande"/>
              <a:buChar char="+"/>
            </a:pPr>
            <a:r>
              <a:rPr lang="en-US" dirty="0"/>
              <a:t>When you COMMENT, post informative, quality info to position yourself as an expert – this is not a sales pitch</a:t>
            </a:r>
          </a:p>
          <a:p>
            <a:pPr marL="285750" indent="-285750">
              <a:buFont typeface="Lucida Grande"/>
              <a:buChar char="+"/>
            </a:pPr>
            <a:r>
              <a:rPr lang="en-US" dirty="0"/>
              <a:t>Develop a community – allow COMMENT and respond to them</a:t>
            </a:r>
          </a:p>
          <a:p>
            <a:pPr marL="285750" indent="-285750">
              <a:buFont typeface="Lucida Grande"/>
              <a:buChar char="+"/>
            </a:pPr>
            <a:r>
              <a:rPr lang="en-US" dirty="0"/>
              <a:t>Incorporate subscription and user tracking tools</a:t>
            </a:r>
          </a:p>
          <a:p>
            <a:endParaRPr lang="en-US" dirty="0"/>
          </a:p>
        </p:txBody>
      </p:sp>
      <p:sp>
        <p:nvSpPr>
          <p:cNvPr id="4" name="Slide Number Placeholder 3"/>
          <p:cNvSpPr>
            <a:spLocks noGrp="1"/>
          </p:cNvSpPr>
          <p:nvPr>
            <p:ph type="sldNum" sz="quarter" idx="10"/>
          </p:nvPr>
        </p:nvSpPr>
        <p:spPr>
          <a:xfrm>
            <a:off x="6553200" y="6356350"/>
            <a:ext cx="2133600" cy="365125"/>
          </a:xfrm>
        </p:spPr>
        <p:txBody>
          <a:bodyPr/>
          <a:lstStyle/>
          <a:p>
            <a:fld id="{07BB5F95-1CA9-9B45-AB7A-48D5785132A4}" type="slidenum">
              <a:rPr lang="en-US" smtClean="0"/>
              <a:pPr/>
              <a:t>21</a:t>
            </a:fld>
            <a:endParaRPr lang="en-US"/>
          </a:p>
        </p:txBody>
      </p:sp>
      <p:sp>
        <p:nvSpPr>
          <p:cNvPr id="8" name="Content Placeholder 7"/>
          <p:cNvSpPr>
            <a:spLocks noGrp="1"/>
          </p:cNvSpPr>
          <p:nvPr>
            <p:ph sz="half" idx="13"/>
          </p:nvPr>
        </p:nvSpPr>
        <p:spPr/>
        <p:txBody>
          <a:bodyPr/>
          <a:lstStyle/>
          <a:p>
            <a:pPr>
              <a:spcAft>
                <a:spcPts val="600"/>
              </a:spcAft>
            </a:pPr>
            <a:r>
              <a:rPr lang="en-US" dirty="0" smtClean="0">
                <a:latin typeface="Georgia" pitchFamily="18" charset="0"/>
                <a:cs typeface="Georgia"/>
              </a:rPr>
              <a:t>Create </a:t>
            </a:r>
            <a:r>
              <a:rPr lang="en-US" dirty="0">
                <a:latin typeface="Georgia" pitchFamily="18" charset="0"/>
                <a:cs typeface="Georgia"/>
              </a:rPr>
              <a:t>content worth linking to</a:t>
            </a:r>
          </a:p>
          <a:p>
            <a:pPr>
              <a:spcAft>
                <a:spcPts val="600"/>
              </a:spcAft>
            </a:pPr>
            <a:r>
              <a:rPr lang="en-US" dirty="0" smtClean="0">
                <a:latin typeface="Georgia" pitchFamily="18" charset="0"/>
                <a:cs typeface="Palatino"/>
              </a:rPr>
              <a:t>Content </a:t>
            </a:r>
            <a:r>
              <a:rPr lang="en-US" dirty="0">
                <a:latin typeface="Georgia" pitchFamily="18" charset="0"/>
                <a:cs typeface="Palatino"/>
              </a:rPr>
              <a:t>is remarkable when someone defines it as remarkable, not when your marketing or product manager define it as remarkable.  This is the greatest challenge in today’s world of marketing.  </a:t>
            </a:r>
          </a:p>
          <a:p>
            <a:pPr>
              <a:spcAft>
                <a:spcPts val="600"/>
              </a:spcAft>
            </a:pPr>
            <a:r>
              <a:rPr lang="en-US" dirty="0">
                <a:latin typeface="Georgia" pitchFamily="18" charset="0"/>
                <a:cs typeface="Palatino"/>
              </a:rPr>
              <a:t>You really have no control over your product’s value, however, you do have control about hosting and socializing with people who will advocate, refer, and recommend your service or product.  </a:t>
            </a:r>
            <a:endParaRPr lang="en-US" dirty="0" smtClean="0">
              <a:latin typeface="Georgia" pitchFamily="18" charset="0"/>
              <a:cs typeface="Palatino"/>
            </a:endParaRPr>
          </a:p>
          <a:p>
            <a:pPr>
              <a:spcAft>
                <a:spcPts val="600"/>
              </a:spcAft>
            </a:pPr>
            <a:r>
              <a:rPr lang="en-US" dirty="0">
                <a:latin typeface="Georgia" pitchFamily="18" charset="0"/>
                <a:cs typeface="Palatino"/>
              </a:rPr>
              <a:t>Y</a:t>
            </a:r>
            <a:r>
              <a:rPr lang="en-US" dirty="0" smtClean="0">
                <a:latin typeface="Georgia" pitchFamily="18" charset="0"/>
                <a:cs typeface="Palatino"/>
              </a:rPr>
              <a:t>our </a:t>
            </a:r>
            <a:r>
              <a:rPr lang="en-US" dirty="0">
                <a:latin typeface="Georgia" pitchFamily="18" charset="0"/>
                <a:cs typeface="Palatino"/>
              </a:rPr>
              <a:t>strategy relies on enabling others</a:t>
            </a:r>
            <a:r>
              <a:rPr lang="en-US" dirty="0" smtClean="0">
                <a:latin typeface="Georgia" pitchFamily="18" charset="0"/>
                <a:cs typeface="Palatino"/>
              </a:rPr>
              <a:t>.</a:t>
            </a:r>
            <a:endParaRPr lang="en-US" dirty="0">
              <a:latin typeface="Georgia" pitchFamily="18" charset="0"/>
              <a:cs typeface="Palatino"/>
            </a:endParaRPr>
          </a:p>
        </p:txBody>
      </p:sp>
      <p:sp>
        <p:nvSpPr>
          <p:cNvPr id="5" name="Text Placeholder 4"/>
          <p:cNvSpPr>
            <a:spLocks noGrp="1"/>
          </p:cNvSpPr>
          <p:nvPr>
            <p:ph type="body" sz="quarter" idx="14"/>
          </p:nvPr>
        </p:nvSpPr>
        <p:spPr/>
        <p:txBody>
          <a:bodyPr/>
          <a:lstStyle/>
          <a:p>
            <a:r>
              <a:rPr lang="en-US" dirty="0">
                <a:cs typeface="Georgia"/>
              </a:rPr>
              <a:t>People don’t care what you say until </a:t>
            </a:r>
            <a:r>
              <a:rPr lang="en-US" dirty="0" smtClean="0">
                <a:cs typeface="Georgia"/>
              </a:rPr>
              <a:t>you </a:t>
            </a:r>
            <a:r>
              <a:rPr lang="en-US" dirty="0">
                <a:cs typeface="Georgia"/>
              </a:rPr>
              <a:t>care about what they say</a:t>
            </a:r>
          </a:p>
          <a:p>
            <a:endParaRPr lang="en-US" dirty="0"/>
          </a:p>
        </p:txBody>
      </p:sp>
      <p:sp>
        <p:nvSpPr>
          <p:cNvPr id="11" name="Title 10"/>
          <p:cNvSpPr>
            <a:spLocks noGrp="1"/>
          </p:cNvSpPr>
          <p:nvPr>
            <p:ph type="title"/>
          </p:nvPr>
        </p:nvSpPr>
        <p:spPr/>
        <p:txBody>
          <a:bodyPr/>
          <a:lstStyle/>
          <a:p>
            <a:r>
              <a:rPr lang="en-US" dirty="0" smtClean="0"/>
              <a:t>Q:  Where to start?  A:  By listening</a:t>
            </a:r>
            <a:endParaRPr lang="en-US" dirty="0"/>
          </a:p>
        </p:txBody>
      </p:sp>
      <p:sp>
        <p:nvSpPr>
          <p:cNvPr id="6" name="Text Placeholder 5"/>
          <p:cNvSpPr>
            <a:spLocks noGrp="1"/>
          </p:cNvSpPr>
          <p:nvPr>
            <p:ph type="body" sz="quarter" idx="12"/>
          </p:nvPr>
        </p:nvSpPr>
        <p:spPr>
          <a:prstGeom prst="rect">
            <a:avLst/>
          </a:prstGeom>
        </p:spPr>
        <p:txBody>
          <a:bodyPr/>
          <a:lstStyle/>
          <a:p>
            <a:pPr>
              <a:lnSpc>
                <a:spcPct val="150000"/>
              </a:lnSpc>
              <a:spcBef>
                <a:spcPts val="0"/>
              </a:spcBef>
              <a:spcAft>
                <a:spcPts val="400"/>
              </a:spcAft>
              <a:buFont typeface="+mj-ea"/>
              <a:buAutoNum type="circleNumDbPlain"/>
            </a:pPr>
            <a:r>
              <a:rPr lang="en-US" dirty="0"/>
              <a:t>Me</a:t>
            </a:r>
          </a:p>
          <a:p>
            <a:pPr>
              <a:lnSpc>
                <a:spcPct val="150000"/>
              </a:lnSpc>
              <a:spcBef>
                <a:spcPts val="0"/>
              </a:spcBef>
              <a:spcAft>
                <a:spcPts val="400"/>
              </a:spcAft>
              <a:buFont typeface="+mj-ea"/>
              <a:buAutoNum type="circleNumDbPlain"/>
            </a:pPr>
            <a:r>
              <a:rPr lang="en-US" dirty="0"/>
              <a:t>You</a:t>
            </a:r>
          </a:p>
          <a:p>
            <a:pPr>
              <a:lnSpc>
                <a:spcPct val="150000"/>
              </a:lnSpc>
              <a:spcBef>
                <a:spcPts val="0"/>
              </a:spcBef>
              <a:spcAft>
                <a:spcPts val="400"/>
              </a:spcAft>
              <a:buFont typeface="+mj-ea"/>
              <a:buAutoNum type="circleNumDbPlain"/>
            </a:pPr>
            <a:r>
              <a:rPr lang="en-US" b="1" dirty="0"/>
              <a:t>Community</a:t>
            </a:r>
          </a:p>
        </p:txBody>
      </p:sp>
      <p:pic>
        <p:nvPicPr>
          <p:cNvPr id="2" name="Picture 1" descr="www support.jp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20134" y="2097251"/>
            <a:ext cx="1796753" cy="1153949"/>
          </a:xfrm>
          <a:prstGeom prst="rect">
            <a:avLst/>
          </a:prstGeom>
        </p:spPr>
      </p:pic>
    </p:spTree>
    <p:extLst>
      <p:ext uri="{BB962C8B-B14F-4D97-AF65-F5344CB8AC3E}">
        <p14:creationId xmlns:p14="http://schemas.microsoft.com/office/powerpoint/2010/main" val="1491606085"/>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sz="half" idx="1"/>
          </p:nvPr>
        </p:nvSpPr>
        <p:spPr/>
        <p:txBody>
          <a:bodyPr/>
          <a:lstStyle/>
          <a:p>
            <a:r>
              <a:rPr lang="en-US" dirty="0"/>
              <a:t>Focus on the </a:t>
            </a:r>
            <a:r>
              <a:rPr lang="en-US" dirty="0" smtClean="0"/>
              <a:t>keywords </a:t>
            </a:r>
            <a:r>
              <a:rPr lang="en-US" dirty="0"/>
              <a:t>and </a:t>
            </a:r>
            <a:r>
              <a:rPr lang="en-US" dirty="0" smtClean="0"/>
              <a:t>phrases that your buyers use</a:t>
            </a:r>
          </a:p>
          <a:p>
            <a:r>
              <a:rPr lang="en-US" dirty="0" smtClean="0"/>
              <a:t>Google, and all search engines, provide answers to questions</a:t>
            </a:r>
          </a:p>
          <a:p>
            <a:r>
              <a:rPr lang="en-US" dirty="0" smtClean="0"/>
              <a:t>Don’t like the answers you get, tweak the question and try again</a:t>
            </a:r>
          </a:p>
          <a:p>
            <a:r>
              <a:rPr lang="en-US" dirty="0" smtClean="0"/>
              <a:t>Answers come back based on meritocracy</a:t>
            </a:r>
          </a:p>
          <a:p>
            <a:pPr lvl="1"/>
            <a:r>
              <a:rPr lang="en-US" dirty="0" smtClean="0"/>
              <a:t>Authority</a:t>
            </a:r>
          </a:p>
          <a:p>
            <a:pPr lvl="1"/>
            <a:r>
              <a:rPr lang="en-US" dirty="0" smtClean="0"/>
              <a:t>Relevance</a:t>
            </a:r>
          </a:p>
        </p:txBody>
      </p:sp>
      <p:sp>
        <p:nvSpPr>
          <p:cNvPr id="10" name="Title 9"/>
          <p:cNvSpPr>
            <a:spLocks noGrp="1"/>
          </p:cNvSpPr>
          <p:nvPr>
            <p:ph type="title"/>
          </p:nvPr>
        </p:nvSpPr>
        <p:spPr/>
        <p:txBody>
          <a:bodyPr/>
          <a:lstStyle/>
          <a:p>
            <a:r>
              <a:rPr lang="en-US" dirty="0" smtClean="0"/>
              <a:t>The Google meritocracy</a:t>
            </a:r>
            <a:endParaRPr lang="en-US" dirty="0"/>
          </a:p>
        </p:txBody>
      </p:sp>
      <p:sp>
        <p:nvSpPr>
          <p:cNvPr id="4" name="Slide Number Placeholder 3"/>
          <p:cNvSpPr>
            <a:spLocks noGrp="1"/>
          </p:cNvSpPr>
          <p:nvPr>
            <p:ph type="sldNum" sz="quarter" idx="10"/>
          </p:nvPr>
        </p:nvSpPr>
        <p:spPr>
          <a:xfrm>
            <a:off x="6553200" y="6356350"/>
            <a:ext cx="2133600" cy="365125"/>
          </a:xfrm>
        </p:spPr>
        <p:txBody>
          <a:bodyPr/>
          <a:lstStyle/>
          <a:p>
            <a:fld id="{07BB5F95-1CA9-9B45-AB7A-48D5785132A4}" type="slidenum">
              <a:rPr lang="en-US" smtClean="0"/>
              <a:pPr/>
              <a:t>22</a:t>
            </a:fld>
            <a:endParaRPr lang="en-US"/>
          </a:p>
        </p:txBody>
      </p:sp>
      <p:sp>
        <p:nvSpPr>
          <p:cNvPr id="3" name="Content Placeholder 2"/>
          <p:cNvSpPr>
            <a:spLocks noGrp="1"/>
          </p:cNvSpPr>
          <p:nvPr>
            <p:ph sz="half" idx="13"/>
          </p:nvPr>
        </p:nvSpPr>
        <p:spPr/>
        <p:txBody>
          <a:bodyPr/>
          <a:lstStyle/>
          <a:p>
            <a:r>
              <a:rPr lang="en-US" dirty="0" smtClean="0">
                <a:latin typeface="Palatino"/>
                <a:cs typeface="Palatino"/>
              </a:rPr>
              <a:t>Offer </a:t>
            </a:r>
            <a:r>
              <a:rPr lang="en-US" dirty="0">
                <a:latin typeface="Palatino"/>
                <a:cs typeface="Palatino"/>
              </a:rPr>
              <a:t>solutions for each buying persona</a:t>
            </a:r>
          </a:p>
          <a:p>
            <a:r>
              <a:rPr lang="en-US" dirty="0">
                <a:latin typeface="Palatino"/>
                <a:cs typeface="Palatino"/>
              </a:rPr>
              <a:t>Show off your expertise</a:t>
            </a:r>
          </a:p>
          <a:p>
            <a:r>
              <a:rPr lang="en-US" dirty="0">
                <a:latin typeface="Palatino"/>
                <a:cs typeface="Palatino"/>
              </a:rPr>
              <a:t>Link content to the place where action occurs</a:t>
            </a:r>
          </a:p>
          <a:p>
            <a:r>
              <a:rPr lang="en-US" dirty="0">
                <a:latin typeface="Palatino"/>
                <a:cs typeface="Palatino"/>
              </a:rPr>
              <a:t>Think like a </a:t>
            </a:r>
            <a:r>
              <a:rPr lang="en-US" dirty="0" smtClean="0">
                <a:latin typeface="Palatino"/>
                <a:cs typeface="Palatino"/>
              </a:rPr>
              <a:t>publisher</a:t>
            </a:r>
          </a:p>
          <a:p>
            <a:r>
              <a:rPr lang="en-US" dirty="0"/>
              <a:t>Go to </a:t>
            </a:r>
            <a:r>
              <a:rPr lang="en-US" b="1" dirty="0" err="1" smtClean="0"/>
              <a:t>GoogleKeywordTool.com</a:t>
            </a:r>
            <a:r>
              <a:rPr lang="en-US" dirty="0"/>
              <a:t>*</a:t>
            </a:r>
            <a:r>
              <a:rPr lang="en-US" dirty="0" smtClean="0"/>
              <a:t>:</a:t>
            </a:r>
            <a:endParaRPr lang="en-US" dirty="0"/>
          </a:p>
          <a:p>
            <a:pPr lvl="1">
              <a:buFont typeface="+mj-lt"/>
              <a:buAutoNum type="arabicPeriod"/>
            </a:pPr>
            <a:r>
              <a:rPr lang="en-US" dirty="0" smtClean="0"/>
              <a:t>Enter </a:t>
            </a:r>
            <a:r>
              <a:rPr lang="en-US" dirty="0"/>
              <a:t>a keyword you want to be ranking </a:t>
            </a:r>
            <a:r>
              <a:rPr lang="en-US" dirty="0" smtClean="0"/>
              <a:t>for.</a:t>
            </a:r>
          </a:p>
          <a:p>
            <a:pPr lvl="1">
              <a:buFont typeface="+mj-lt"/>
              <a:buAutoNum type="arabicPeriod"/>
            </a:pPr>
            <a:r>
              <a:rPr lang="en-US" dirty="0" smtClean="0"/>
              <a:t>Find </a:t>
            </a:r>
            <a:r>
              <a:rPr lang="en-US" dirty="0"/>
              <a:t>out synonymous keyword combinations.</a:t>
            </a:r>
          </a:p>
          <a:p>
            <a:pPr lvl="1">
              <a:buFont typeface="+mj-lt"/>
              <a:buAutoNum type="arabicPeriod"/>
            </a:pPr>
            <a:r>
              <a:rPr lang="en-US" dirty="0" smtClean="0"/>
              <a:t>Choose </a:t>
            </a:r>
            <a:r>
              <a:rPr lang="en-US" dirty="0"/>
              <a:t>one low on competition &amp; with decent monthly </a:t>
            </a:r>
            <a:r>
              <a:rPr lang="en-US" dirty="0" smtClean="0"/>
              <a:t>traffic.</a:t>
            </a:r>
          </a:p>
          <a:p>
            <a:pPr lvl="1">
              <a:buFont typeface="+mj-lt"/>
              <a:buAutoNum type="arabicPeriod"/>
            </a:pPr>
            <a:r>
              <a:rPr lang="en-US" dirty="0" smtClean="0"/>
              <a:t>Write </a:t>
            </a:r>
            <a:r>
              <a:rPr lang="en-US" dirty="0"/>
              <a:t>a blog post around it.</a:t>
            </a:r>
          </a:p>
        </p:txBody>
      </p:sp>
      <p:sp>
        <p:nvSpPr>
          <p:cNvPr id="5" name="Text Placeholder 4"/>
          <p:cNvSpPr>
            <a:spLocks noGrp="1"/>
          </p:cNvSpPr>
          <p:nvPr>
            <p:ph type="body" sz="quarter" idx="14"/>
          </p:nvPr>
        </p:nvSpPr>
        <p:spPr/>
        <p:txBody>
          <a:bodyPr/>
          <a:lstStyle/>
          <a:p>
            <a:r>
              <a:rPr lang="en-US" dirty="0" smtClean="0"/>
              <a:t>Think like a publisher</a:t>
            </a:r>
            <a:endParaRPr lang="en-US" dirty="0"/>
          </a:p>
        </p:txBody>
      </p:sp>
      <p:sp>
        <p:nvSpPr>
          <p:cNvPr id="2" name="Text Placeholder 1"/>
          <p:cNvSpPr>
            <a:spLocks noGrp="1"/>
          </p:cNvSpPr>
          <p:nvPr>
            <p:ph type="body" sz="quarter" idx="12"/>
          </p:nvPr>
        </p:nvSpPr>
        <p:spPr/>
        <p:txBody>
          <a:bodyPr/>
          <a:lstStyle/>
          <a:p>
            <a:pPr>
              <a:lnSpc>
                <a:spcPct val="150000"/>
              </a:lnSpc>
              <a:spcBef>
                <a:spcPts val="0"/>
              </a:spcBef>
              <a:spcAft>
                <a:spcPts val="400"/>
              </a:spcAft>
              <a:buFont typeface="+mj-ea"/>
              <a:buAutoNum type="circleNumDbPlain"/>
            </a:pPr>
            <a:r>
              <a:rPr lang="en-US" dirty="0"/>
              <a:t>Me</a:t>
            </a:r>
          </a:p>
          <a:p>
            <a:pPr>
              <a:lnSpc>
                <a:spcPct val="150000"/>
              </a:lnSpc>
              <a:spcBef>
                <a:spcPts val="0"/>
              </a:spcBef>
              <a:spcAft>
                <a:spcPts val="400"/>
              </a:spcAft>
              <a:buFont typeface="+mj-ea"/>
              <a:buAutoNum type="circleNumDbPlain"/>
            </a:pPr>
            <a:r>
              <a:rPr lang="en-US" dirty="0"/>
              <a:t>You</a:t>
            </a:r>
          </a:p>
          <a:p>
            <a:pPr>
              <a:lnSpc>
                <a:spcPct val="150000"/>
              </a:lnSpc>
              <a:spcBef>
                <a:spcPts val="0"/>
              </a:spcBef>
              <a:spcAft>
                <a:spcPts val="400"/>
              </a:spcAft>
              <a:buFont typeface="+mj-ea"/>
              <a:buAutoNum type="circleNumDbPlain"/>
            </a:pPr>
            <a:r>
              <a:rPr lang="en-US" b="1" dirty="0"/>
              <a:t>Community</a:t>
            </a:r>
          </a:p>
        </p:txBody>
      </p:sp>
      <p:pic>
        <p:nvPicPr>
          <p:cNvPr id="7" name="Picture 6" descr="google-youtube-logo.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265332" y="1968504"/>
            <a:ext cx="2697692" cy="2131619"/>
          </a:xfrm>
          <a:prstGeom prst="rect">
            <a:avLst/>
          </a:prstGeom>
        </p:spPr>
      </p:pic>
      <p:pic>
        <p:nvPicPr>
          <p:cNvPr id="12" name="Picture 11" descr="GettingFound.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6266" y="1896534"/>
            <a:ext cx="1840225" cy="1388534"/>
          </a:xfrm>
          <a:prstGeom prst="rect">
            <a:avLst/>
          </a:prstGeom>
        </p:spPr>
      </p:pic>
    </p:spTree>
    <p:extLst>
      <p:ext uri="{BB962C8B-B14F-4D97-AF65-F5344CB8AC3E}">
        <p14:creationId xmlns:p14="http://schemas.microsoft.com/office/powerpoint/2010/main" val="3828711137"/>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oogleBrowserCastTE.png"/>
          <p:cNvPicPr>
            <a:picLocks noGrp="1" noChangeAspect="1"/>
          </p:cNvPicPr>
          <p:nvPr>
            <p:ph idx="1"/>
          </p:nvPr>
        </p:nvPicPr>
        <p:blipFill>
          <a:blip r:embed="rId3" cstate="print">
            <a:extLst>
              <a:ext uri="{28A0092B-C50C-407E-A947-70E740481C1C}">
                <a14:useLocalDpi xmlns:a14="http://schemas.microsoft.com/office/drawing/2010/main"/>
              </a:ext>
            </a:extLst>
          </a:blip>
          <a:srcRect t="-3487" b="-3487"/>
          <a:stretch>
            <a:fillRect/>
          </a:stretch>
        </p:blipFill>
        <p:spPr/>
      </p:pic>
      <p:sp>
        <p:nvSpPr>
          <p:cNvPr id="3" name="Title 2"/>
          <p:cNvSpPr>
            <a:spLocks noGrp="1"/>
          </p:cNvSpPr>
          <p:nvPr>
            <p:ph type="title"/>
          </p:nvPr>
        </p:nvSpPr>
        <p:spPr/>
        <p:txBody>
          <a:bodyPr/>
          <a:lstStyle/>
          <a:p>
            <a:r>
              <a:rPr lang="en-US" dirty="0" smtClean="0"/>
              <a:t>Meritocracy AND user experience matter to Google</a:t>
            </a:r>
            <a:endParaRPr lang="en-US" dirty="0"/>
          </a:p>
        </p:txBody>
      </p:sp>
      <p:sp>
        <p:nvSpPr>
          <p:cNvPr id="4" name="Text Placeholder 3"/>
          <p:cNvSpPr>
            <a:spLocks noGrp="1"/>
          </p:cNvSpPr>
          <p:nvPr>
            <p:ph type="body" sz="quarter" idx="12"/>
          </p:nvPr>
        </p:nvSpPr>
        <p:spPr/>
        <p:txBody>
          <a:bodyPr/>
          <a:lstStyle/>
          <a:p>
            <a:pPr>
              <a:buFont typeface="+mj-ea"/>
              <a:buAutoNum type="circleNumDbPlain" startAt="3"/>
            </a:pPr>
            <a:r>
              <a:rPr lang="en-US" dirty="0" smtClean="0"/>
              <a:t>Community</a:t>
            </a:r>
            <a:endParaRPr lang="en-US" dirty="0"/>
          </a:p>
        </p:txBody>
      </p:sp>
      <p:sp>
        <p:nvSpPr>
          <p:cNvPr id="2" name="Slide Number Placeholder 1"/>
          <p:cNvSpPr>
            <a:spLocks noGrp="1"/>
          </p:cNvSpPr>
          <p:nvPr>
            <p:ph type="sldNum" sz="quarter" idx="10"/>
          </p:nvPr>
        </p:nvSpPr>
        <p:spPr>
          <a:xfrm>
            <a:off x="6553200" y="6356350"/>
            <a:ext cx="2133600" cy="365125"/>
          </a:xfrm>
        </p:spPr>
        <p:txBody>
          <a:bodyPr/>
          <a:lstStyle/>
          <a:p>
            <a:fld id="{E5AB99D7-B173-BB49-BCCE-F0FBED44CA43}" type="slidenum">
              <a:rPr lang="en-US" smtClean="0"/>
              <a:pPr/>
              <a:t>23</a:t>
            </a:fld>
            <a:endParaRPr lang="en-US"/>
          </a:p>
        </p:txBody>
      </p:sp>
    </p:spTree>
    <p:extLst>
      <p:ext uri="{BB962C8B-B14F-4D97-AF65-F5344CB8AC3E}">
        <p14:creationId xmlns:p14="http://schemas.microsoft.com/office/powerpoint/2010/main" val="26475474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685800"/>
            <a:ext cx="8720667" cy="5726545"/>
          </a:xfrm>
        </p:spPr>
        <p:txBody>
          <a:bodyPr/>
          <a:lstStyle/>
          <a:p>
            <a:pPr marL="285750" lvl="0" indent="-285750">
              <a:buFont typeface="Lucida Grande"/>
              <a:buChar char="+"/>
            </a:pPr>
            <a:r>
              <a:rPr lang="en-US" dirty="0" smtClean="0">
                <a:solidFill>
                  <a:srgbClr val="000000"/>
                </a:solidFill>
                <a:latin typeface="Palatino"/>
                <a:cs typeface="Palatino"/>
              </a:rPr>
              <a:t>Understand </a:t>
            </a:r>
            <a:r>
              <a:rPr lang="en-US" dirty="0">
                <a:solidFill>
                  <a:srgbClr val="000000"/>
                </a:solidFill>
                <a:latin typeface="Palatino"/>
                <a:cs typeface="Palatino"/>
              </a:rPr>
              <a:t>your audience has the same distribution as you do, they can blog and </a:t>
            </a:r>
            <a:r>
              <a:rPr lang="en-US" dirty="0">
                <a:solidFill>
                  <a:srgbClr val="000000"/>
                </a:solidFill>
                <a:latin typeface="Palatino"/>
                <a:cs typeface="Palatino"/>
                <a:hlinkClick r:id="rId3"/>
              </a:rPr>
              <a:t>Tweet</a:t>
            </a:r>
            <a:r>
              <a:rPr lang="en-US" dirty="0">
                <a:solidFill>
                  <a:srgbClr val="000000"/>
                </a:solidFill>
                <a:latin typeface="Palatino"/>
                <a:cs typeface="Palatino"/>
              </a:rPr>
              <a:t> faster than you or your hierarchy can edit and control spin;</a:t>
            </a:r>
          </a:p>
          <a:p>
            <a:pPr marL="285750" lvl="0" indent="-285750">
              <a:buFont typeface="Lucida Grande"/>
              <a:buChar char="+"/>
            </a:pPr>
            <a:r>
              <a:rPr lang="en-US" dirty="0" smtClean="0">
                <a:solidFill>
                  <a:srgbClr val="000000"/>
                </a:solidFill>
                <a:latin typeface="Palatino"/>
                <a:cs typeface="Palatino"/>
              </a:rPr>
              <a:t>Understand </a:t>
            </a:r>
            <a:r>
              <a:rPr lang="en-US" dirty="0">
                <a:solidFill>
                  <a:srgbClr val="000000"/>
                </a:solidFill>
                <a:latin typeface="Palatino"/>
                <a:cs typeface="Palatino"/>
              </a:rPr>
              <a:t>who your audience is, don't try to own your audience, provide value to your audience; understand what your audience values, not the features or benefits you want to sell; </a:t>
            </a:r>
          </a:p>
          <a:p>
            <a:pPr marL="742950" lvl="1" indent="-285750">
              <a:buFont typeface="Lucida Grande"/>
              <a:buChar char="+"/>
            </a:pPr>
            <a:r>
              <a:rPr lang="en-US" sz="1600" dirty="0" smtClean="0">
                <a:solidFill>
                  <a:srgbClr val="000000"/>
                </a:solidFill>
                <a:latin typeface="Palatino"/>
                <a:cs typeface="Palatino"/>
              </a:rPr>
              <a:t>Lose control; </a:t>
            </a:r>
            <a:r>
              <a:rPr lang="en-US" sz="1600" dirty="0">
                <a:solidFill>
                  <a:srgbClr val="000000"/>
                </a:solidFill>
                <a:latin typeface="Palatino"/>
                <a:cs typeface="Palatino"/>
              </a:rPr>
              <a:t>if you want us to sign up, we move on;</a:t>
            </a:r>
          </a:p>
          <a:p>
            <a:pPr marL="742950" lvl="1" indent="-285750">
              <a:buFont typeface="Lucida Grande"/>
              <a:buChar char="+"/>
            </a:pPr>
            <a:r>
              <a:rPr lang="en-US" sz="1600" dirty="0" smtClean="0">
                <a:solidFill>
                  <a:srgbClr val="000000"/>
                </a:solidFill>
                <a:latin typeface="Palatino"/>
                <a:cs typeface="Palatino"/>
              </a:rPr>
              <a:t>Lose control, </a:t>
            </a:r>
            <a:r>
              <a:rPr lang="en-US" sz="1600" dirty="0">
                <a:solidFill>
                  <a:srgbClr val="000000"/>
                </a:solidFill>
                <a:latin typeface="Palatino"/>
                <a:cs typeface="Palatino"/>
              </a:rPr>
              <a:t>stop asking for a wall of information that you want to build your leads database;</a:t>
            </a:r>
          </a:p>
          <a:p>
            <a:pPr marL="285750" lvl="0" indent="-285750">
              <a:buFont typeface="Lucida Grande"/>
              <a:buChar char="+"/>
            </a:pPr>
            <a:r>
              <a:rPr lang="en-US" dirty="0" smtClean="0">
                <a:solidFill>
                  <a:srgbClr val="000000"/>
                </a:solidFill>
                <a:latin typeface="Palatino"/>
                <a:cs typeface="Palatino"/>
              </a:rPr>
              <a:t>If </a:t>
            </a:r>
            <a:r>
              <a:rPr lang="en-US" dirty="0">
                <a:solidFill>
                  <a:srgbClr val="000000"/>
                </a:solidFill>
                <a:latin typeface="Palatino"/>
                <a:cs typeface="Palatino"/>
              </a:rPr>
              <a:t>you provide valued content and there is a </a:t>
            </a:r>
            <a:r>
              <a:rPr lang="en-US" dirty="0" smtClean="0">
                <a:solidFill>
                  <a:srgbClr val="000000"/>
                </a:solidFill>
                <a:latin typeface="Palatino"/>
                <a:cs typeface="Palatino"/>
              </a:rPr>
              <a:t>link, </a:t>
            </a:r>
            <a:r>
              <a:rPr lang="en-US" dirty="0">
                <a:solidFill>
                  <a:srgbClr val="000000"/>
                </a:solidFill>
                <a:latin typeface="Palatino"/>
                <a:cs typeface="Palatino"/>
              </a:rPr>
              <a:t>people will find and recommend </a:t>
            </a:r>
            <a:r>
              <a:rPr lang="en-US" dirty="0" smtClean="0">
                <a:solidFill>
                  <a:srgbClr val="000000"/>
                </a:solidFill>
                <a:latin typeface="Palatino"/>
                <a:cs typeface="Palatino"/>
              </a:rPr>
              <a:t>you</a:t>
            </a:r>
            <a:endParaRPr lang="en-US" dirty="0"/>
          </a:p>
        </p:txBody>
      </p:sp>
      <p:sp>
        <p:nvSpPr>
          <p:cNvPr id="3" name="Title 2"/>
          <p:cNvSpPr>
            <a:spLocks noGrp="1"/>
          </p:cNvSpPr>
          <p:nvPr>
            <p:ph type="title"/>
          </p:nvPr>
        </p:nvSpPr>
        <p:spPr/>
        <p:txBody>
          <a:bodyPr/>
          <a:lstStyle/>
          <a:p>
            <a:r>
              <a:rPr lang="en-US" dirty="0" smtClean="0"/>
              <a:t>Pardon the interruption from MIT</a:t>
            </a:r>
            <a:endParaRPr lang="en-US" dirty="0"/>
          </a:p>
        </p:txBody>
      </p:sp>
      <p:sp>
        <p:nvSpPr>
          <p:cNvPr id="4" name="Text Placeholder 3"/>
          <p:cNvSpPr>
            <a:spLocks noGrp="1"/>
          </p:cNvSpPr>
          <p:nvPr>
            <p:ph type="body" sz="quarter" idx="12"/>
          </p:nvPr>
        </p:nvSpPr>
        <p:spPr/>
        <p:txBody>
          <a:bodyPr/>
          <a:lstStyle/>
          <a:p>
            <a:pPr>
              <a:buFont typeface="+mj-ea"/>
              <a:buAutoNum type="circleNumDbPlain" startAt="3"/>
            </a:pPr>
            <a:r>
              <a:rPr lang="en-US" dirty="0" smtClean="0"/>
              <a:t>Community</a:t>
            </a:r>
            <a:endParaRPr lang="en-US" dirty="0"/>
          </a:p>
        </p:txBody>
      </p:sp>
      <p:pic>
        <p:nvPicPr>
          <p:cNvPr id="6" name="Picture 5" descr="MITx.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795901" y="3268132"/>
            <a:ext cx="4246496" cy="3031068"/>
          </a:xfrm>
          <a:prstGeom prst="rect">
            <a:avLst/>
          </a:prstGeom>
          <a:solidFill>
            <a:schemeClr val="bg1"/>
          </a:solidFill>
          <a:ln>
            <a:solidFill>
              <a:schemeClr val="tx2">
                <a:alpha val="38000"/>
              </a:schemeClr>
            </a:solidFill>
          </a:ln>
          <a:effectLst>
            <a:outerShdw blurRad="50800" dist="38100" dir="7740000" algn="tl" rotWithShape="0">
              <a:schemeClr val="tx2">
                <a:alpha val="43000"/>
              </a:schemeClr>
            </a:outerShdw>
          </a:effectLst>
        </p:spPr>
      </p:pic>
      <p:pic>
        <p:nvPicPr>
          <p:cNvPr id="7" name="Picture 6" descr="MITOpenCourseware.png"/>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18533" y="3268132"/>
            <a:ext cx="4570966" cy="3031067"/>
          </a:xfrm>
          <a:prstGeom prst="rect">
            <a:avLst/>
          </a:prstGeom>
          <a:solidFill>
            <a:schemeClr val="bg1"/>
          </a:solidFill>
          <a:ln>
            <a:solidFill>
              <a:schemeClr val="tx2">
                <a:alpha val="38000"/>
              </a:schemeClr>
            </a:solidFill>
          </a:ln>
          <a:effectLst>
            <a:outerShdw blurRad="50800" dist="38100" dir="7740000" algn="tl" rotWithShape="0">
              <a:schemeClr val="tx2">
                <a:alpha val="43000"/>
              </a:schemeClr>
            </a:outerShdw>
          </a:effectLst>
        </p:spPr>
      </p:pic>
      <p:sp>
        <p:nvSpPr>
          <p:cNvPr id="5" name="Slide Number Placeholder 4"/>
          <p:cNvSpPr>
            <a:spLocks noGrp="1"/>
          </p:cNvSpPr>
          <p:nvPr>
            <p:ph type="sldNum" sz="quarter" idx="10"/>
          </p:nvPr>
        </p:nvSpPr>
        <p:spPr>
          <a:xfrm>
            <a:off x="6553200" y="6356350"/>
            <a:ext cx="2133600" cy="365125"/>
          </a:xfrm>
        </p:spPr>
        <p:txBody>
          <a:bodyPr/>
          <a:lstStyle/>
          <a:p>
            <a:fld id="{E5AB99D7-B173-BB49-BCCE-F0FBED44CA43}" type="slidenum">
              <a:rPr lang="en-US" smtClean="0"/>
              <a:pPr/>
              <a:t>24</a:t>
            </a:fld>
            <a:endParaRPr lang="en-US"/>
          </a:p>
        </p:txBody>
      </p:sp>
    </p:spTree>
    <p:extLst>
      <p:ext uri="{BB962C8B-B14F-4D97-AF65-F5344CB8AC3E}">
        <p14:creationId xmlns:p14="http://schemas.microsoft.com/office/powerpoint/2010/main" val="1846409229"/>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descr="FeedBurnerUpdatedTE.png"/>
          <p:cNvPicPr>
            <a:picLocks noGrp="1" noChangeAspect="1"/>
          </p:cNvPicPr>
          <p:nvPr>
            <p:ph idx="1"/>
          </p:nvPr>
        </p:nvPicPr>
        <p:blipFill>
          <a:blip r:embed="rId3" cstate="print">
            <a:extLst>
              <a:ext uri="{28A0092B-C50C-407E-A947-70E740481C1C}">
                <a14:useLocalDpi xmlns:a14="http://schemas.microsoft.com/office/drawing/2010/main"/>
              </a:ext>
            </a:extLst>
          </a:blip>
          <a:srcRect l="-4695" r="-4695"/>
          <a:stretch>
            <a:fillRect/>
          </a:stretch>
        </p:blipFill>
        <p:spPr>
          <a:xfrm>
            <a:off x="1879597" y="550336"/>
            <a:ext cx="7205663" cy="6161884"/>
          </a:xfrm>
        </p:spPr>
      </p:pic>
      <p:sp>
        <p:nvSpPr>
          <p:cNvPr id="5" name="Title 4"/>
          <p:cNvSpPr>
            <a:spLocks noGrp="1"/>
          </p:cNvSpPr>
          <p:nvPr>
            <p:ph type="title"/>
          </p:nvPr>
        </p:nvSpPr>
        <p:spPr/>
        <p:txBody>
          <a:bodyPr/>
          <a:lstStyle/>
          <a:p>
            <a:r>
              <a:rPr lang="en-US" dirty="0"/>
              <a:t>ROI Return on Investment or Return on </a:t>
            </a:r>
            <a:r>
              <a:rPr lang="en-US" dirty="0" smtClean="0"/>
              <a:t>Involvement</a:t>
            </a:r>
            <a:endParaRPr lang="en-US" dirty="0"/>
          </a:p>
        </p:txBody>
      </p:sp>
      <p:sp>
        <p:nvSpPr>
          <p:cNvPr id="6" name="Text Placeholder 5"/>
          <p:cNvSpPr>
            <a:spLocks noGrp="1"/>
          </p:cNvSpPr>
          <p:nvPr>
            <p:ph type="body" sz="quarter" idx="12"/>
          </p:nvPr>
        </p:nvSpPr>
        <p:spPr>
          <a:prstGeom prst="rect">
            <a:avLst/>
          </a:prstGeom>
        </p:spPr>
        <p:txBody>
          <a:bodyPr/>
          <a:lstStyle/>
          <a:p>
            <a:pPr>
              <a:lnSpc>
                <a:spcPct val="150000"/>
              </a:lnSpc>
              <a:spcBef>
                <a:spcPts val="0"/>
              </a:spcBef>
              <a:spcAft>
                <a:spcPts val="400"/>
              </a:spcAft>
              <a:buFont typeface="+mj-ea"/>
              <a:buAutoNum type="circleNumDbPlain"/>
            </a:pPr>
            <a:r>
              <a:rPr lang="en-US" dirty="0"/>
              <a:t>Me</a:t>
            </a:r>
          </a:p>
          <a:p>
            <a:pPr>
              <a:lnSpc>
                <a:spcPct val="150000"/>
              </a:lnSpc>
              <a:spcBef>
                <a:spcPts val="0"/>
              </a:spcBef>
              <a:spcAft>
                <a:spcPts val="400"/>
              </a:spcAft>
              <a:buFont typeface="+mj-ea"/>
              <a:buAutoNum type="circleNumDbPlain"/>
            </a:pPr>
            <a:r>
              <a:rPr lang="en-US" dirty="0"/>
              <a:t>You</a:t>
            </a:r>
          </a:p>
          <a:p>
            <a:pPr>
              <a:lnSpc>
                <a:spcPct val="150000"/>
              </a:lnSpc>
              <a:spcBef>
                <a:spcPts val="0"/>
              </a:spcBef>
              <a:spcAft>
                <a:spcPts val="400"/>
              </a:spcAft>
              <a:buFont typeface="+mj-ea"/>
              <a:buAutoNum type="circleNumDbPlain"/>
            </a:pPr>
            <a:r>
              <a:rPr lang="en-US" b="1" dirty="0"/>
              <a:t>Community</a:t>
            </a:r>
          </a:p>
          <a:p>
            <a:pPr marL="0" indent="0">
              <a:buNone/>
            </a:pPr>
            <a:endParaRPr lang="en-US" dirty="0"/>
          </a:p>
        </p:txBody>
      </p:sp>
      <p:sp>
        <p:nvSpPr>
          <p:cNvPr id="8" name="Oval 7"/>
          <p:cNvSpPr/>
          <p:nvPr/>
        </p:nvSpPr>
        <p:spPr>
          <a:xfrm>
            <a:off x="7516617" y="1722744"/>
            <a:ext cx="1216527" cy="521368"/>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Palatino"/>
              <a:cs typeface="Palatino"/>
            </a:endParaRPr>
          </a:p>
        </p:txBody>
      </p:sp>
      <p:sp>
        <p:nvSpPr>
          <p:cNvPr id="9" name="Oval 8"/>
          <p:cNvSpPr/>
          <p:nvPr/>
        </p:nvSpPr>
        <p:spPr>
          <a:xfrm>
            <a:off x="7453341" y="4994443"/>
            <a:ext cx="1216527" cy="521368"/>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Palatino"/>
              <a:cs typeface="Palatino"/>
            </a:endParaRPr>
          </a:p>
        </p:txBody>
      </p:sp>
      <p:sp>
        <p:nvSpPr>
          <p:cNvPr id="10" name="Oval 9"/>
          <p:cNvSpPr/>
          <p:nvPr/>
        </p:nvSpPr>
        <p:spPr>
          <a:xfrm>
            <a:off x="4154126" y="3506783"/>
            <a:ext cx="2584450" cy="1291389"/>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smtClean="0">
              <a:latin typeface="Palatino"/>
              <a:cs typeface="Palatino"/>
            </a:endParaRPr>
          </a:p>
          <a:p>
            <a:pPr algn="ctr"/>
            <a:endParaRPr lang="en-US" dirty="0">
              <a:latin typeface="Palatino"/>
              <a:cs typeface="Palatino"/>
            </a:endParaRPr>
          </a:p>
        </p:txBody>
      </p:sp>
      <p:pic>
        <p:nvPicPr>
          <p:cNvPr id="14" name="Picture 13" descr="www support.jpg"/>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20134" y="2097251"/>
            <a:ext cx="1796753" cy="1153949"/>
          </a:xfrm>
          <a:prstGeom prst="rect">
            <a:avLst/>
          </a:prstGeom>
        </p:spPr>
      </p:pic>
      <p:sp>
        <p:nvSpPr>
          <p:cNvPr id="3" name="Slide Number Placeholder 2"/>
          <p:cNvSpPr>
            <a:spLocks noGrp="1"/>
          </p:cNvSpPr>
          <p:nvPr>
            <p:ph type="sldNum" sz="quarter" idx="10"/>
          </p:nvPr>
        </p:nvSpPr>
        <p:spPr/>
        <p:txBody>
          <a:bodyPr/>
          <a:lstStyle/>
          <a:p>
            <a:fld id="{E5AB99D7-B173-BB49-BCCE-F0FBED44CA43}" type="slidenum">
              <a:rPr lang="en-US" smtClean="0"/>
              <a:pPr/>
              <a:t>25</a:t>
            </a:fld>
            <a:endParaRPr lang="en-US"/>
          </a:p>
        </p:txBody>
      </p:sp>
    </p:spTree>
    <p:extLst>
      <p:ext uri="{BB962C8B-B14F-4D97-AF65-F5344CB8AC3E}">
        <p14:creationId xmlns:p14="http://schemas.microsoft.com/office/powerpoint/2010/main" val="883134686"/>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shot 2011-02-17 at 5.56.32 AM.png"/>
          <p:cNvPicPr>
            <a:picLocks noChangeAspect="1"/>
          </p:cNvPicPr>
          <p:nvPr/>
        </p:nvPicPr>
        <p:blipFill>
          <a:blip r:embed="rId3"/>
          <a:stretch>
            <a:fillRect/>
          </a:stretch>
        </p:blipFill>
        <p:spPr>
          <a:xfrm>
            <a:off x="194734" y="792511"/>
            <a:ext cx="8788400" cy="5645326"/>
          </a:xfrm>
          <a:prstGeom prst="rect">
            <a:avLst/>
          </a:prstGeom>
        </p:spPr>
      </p:pic>
      <p:sp>
        <p:nvSpPr>
          <p:cNvPr id="4" name="Slide Number Placeholder 3"/>
          <p:cNvSpPr>
            <a:spLocks noGrp="1"/>
          </p:cNvSpPr>
          <p:nvPr>
            <p:ph type="sldNum" sz="quarter" idx="10"/>
          </p:nvPr>
        </p:nvSpPr>
        <p:spPr>
          <a:xfrm>
            <a:off x="6553200" y="6356350"/>
            <a:ext cx="2133600" cy="365125"/>
          </a:xfrm>
        </p:spPr>
        <p:txBody>
          <a:bodyPr/>
          <a:lstStyle/>
          <a:p>
            <a:fld id="{07BB5F95-1CA9-9B45-AB7A-48D5785132A4}" type="slidenum">
              <a:rPr lang="en-US" smtClean="0"/>
              <a:pPr/>
              <a:t>26</a:t>
            </a:fld>
            <a:endParaRPr lang="en-US"/>
          </a:p>
        </p:txBody>
      </p:sp>
      <p:sp>
        <p:nvSpPr>
          <p:cNvPr id="3" name="Title 2"/>
          <p:cNvSpPr>
            <a:spLocks noGrp="1"/>
          </p:cNvSpPr>
          <p:nvPr>
            <p:ph type="title"/>
          </p:nvPr>
        </p:nvSpPr>
        <p:spPr/>
        <p:txBody>
          <a:bodyPr/>
          <a:lstStyle/>
          <a:p>
            <a:r>
              <a:rPr lang="en-US" dirty="0" smtClean="0"/>
              <a:t>Analyzing return on involvement</a:t>
            </a:r>
            <a:endParaRPr lang="en-US" dirty="0"/>
          </a:p>
        </p:txBody>
      </p:sp>
      <p:sp>
        <p:nvSpPr>
          <p:cNvPr id="6" name="Text Placeholder 5"/>
          <p:cNvSpPr>
            <a:spLocks noGrp="1"/>
          </p:cNvSpPr>
          <p:nvPr>
            <p:ph type="body" sz="quarter" idx="12"/>
          </p:nvPr>
        </p:nvSpPr>
        <p:spPr>
          <a:prstGeom prst="rect">
            <a:avLst/>
          </a:prstGeom>
        </p:spPr>
        <p:txBody>
          <a:bodyPr/>
          <a:lstStyle/>
          <a:p>
            <a:pPr>
              <a:buFont typeface="+mj-ea"/>
              <a:buAutoNum type="circleNumDbPlain" startAt="3"/>
            </a:pPr>
            <a:r>
              <a:rPr lang="en-US" dirty="0" smtClean="0"/>
              <a:t>Community</a:t>
            </a:r>
            <a:endParaRPr lang="en-US" baseline="0" dirty="0" smtClean="0"/>
          </a:p>
        </p:txBody>
      </p:sp>
    </p:spTree>
    <p:extLst>
      <p:ext uri="{BB962C8B-B14F-4D97-AF65-F5344CB8AC3E}">
        <p14:creationId xmlns:p14="http://schemas.microsoft.com/office/powerpoint/2010/main" val="210834626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6553200" y="6356350"/>
            <a:ext cx="2133600" cy="365125"/>
          </a:xfrm>
        </p:spPr>
        <p:txBody>
          <a:bodyPr/>
          <a:lstStyle/>
          <a:p>
            <a:fld id="{07BB5F95-1CA9-9B45-AB7A-48D5785132A4}" type="slidenum">
              <a:rPr lang="en-US" smtClean="0"/>
              <a:pPr/>
              <a:t>27</a:t>
            </a:fld>
            <a:endParaRPr lang="en-US"/>
          </a:p>
        </p:txBody>
      </p:sp>
      <p:sp>
        <p:nvSpPr>
          <p:cNvPr id="2" name="Title 1"/>
          <p:cNvSpPr>
            <a:spLocks noGrp="1"/>
          </p:cNvSpPr>
          <p:nvPr>
            <p:ph type="title"/>
          </p:nvPr>
        </p:nvSpPr>
        <p:spPr/>
        <p:txBody>
          <a:bodyPr/>
          <a:lstStyle/>
          <a:p>
            <a:r>
              <a:rPr lang="en-US" dirty="0" smtClean="0"/>
              <a:t>Benefit cost analysis</a:t>
            </a:r>
            <a:endParaRPr lang="en-US" dirty="0"/>
          </a:p>
        </p:txBody>
      </p:sp>
      <p:sp>
        <p:nvSpPr>
          <p:cNvPr id="3" name="Text Placeholder 2"/>
          <p:cNvSpPr>
            <a:spLocks noGrp="1"/>
          </p:cNvSpPr>
          <p:nvPr>
            <p:ph type="body" sz="quarter" idx="12"/>
          </p:nvPr>
        </p:nvSpPr>
        <p:spPr/>
        <p:txBody>
          <a:bodyPr/>
          <a:lstStyle/>
          <a:p>
            <a:pPr>
              <a:buFont typeface="+mj-ea"/>
              <a:buAutoNum type="circleNumDbPlain" startAt="3"/>
            </a:pPr>
            <a:r>
              <a:rPr lang="en-US" dirty="0" smtClean="0"/>
              <a:t>Community</a:t>
            </a:r>
            <a:endParaRPr lang="en-US" dirty="0"/>
          </a:p>
        </p:txBody>
      </p:sp>
      <p:pic>
        <p:nvPicPr>
          <p:cNvPr id="8" name="Picture 7" descr="Screen shot 2011-02-17 at 5.59.35 AM.png"/>
          <p:cNvPicPr>
            <a:picLocks noChangeAspect="1"/>
          </p:cNvPicPr>
          <p:nvPr/>
        </p:nvPicPr>
        <p:blipFill>
          <a:blip r:embed="rId3"/>
          <a:stretch>
            <a:fillRect/>
          </a:stretch>
        </p:blipFill>
        <p:spPr>
          <a:xfrm>
            <a:off x="160262" y="1092200"/>
            <a:ext cx="8983738" cy="4716463"/>
          </a:xfrm>
          <a:prstGeom prst="rect">
            <a:avLst/>
          </a:prstGeom>
        </p:spPr>
      </p:pic>
      <p:sp>
        <p:nvSpPr>
          <p:cNvPr id="10" name="Oval 9"/>
          <p:cNvSpPr/>
          <p:nvPr/>
        </p:nvSpPr>
        <p:spPr>
          <a:xfrm rot="5400000">
            <a:off x="-502541" y="2135182"/>
            <a:ext cx="2584450" cy="1291389"/>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smtClean="0">
              <a:latin typeface="Palatino"/>
              <a:cs typeface="Palatino"/>
            </a:endParaRPr>
          </a:p>
          <a:p>
            <a:pPr algn="ctr"/>
            <a:endParaRPr lang="en-US" dirty="0">
              <a:latin typeface="Palatino"/>
              <a:cs typeface="Palatino"/>
            </a:endParaRPr>
          </a:p>
        </p:txBody>
      </p:sp>
      <p:sp>
        <p:nvSpPr>
          <p:cNvPr id="12" name="Oval 11"/>
          <p:cNvSpPr/>
          <p:nvPr/>
        </p:nvSpPr>
        <p:spPr>
          <a:xfrm rot="5400000">
            <a:off x="1889265" y="3341653"/>
            <a:ext cx="2584450" cy="2434448"/>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smtClean="0">
              <a:latin typeface="Palatino"/>
              <a:cs typeface="Palatino"/>
            </a:endParaRPr>
          </a:p>
          <a:p>
            <a:pPr algn="ctr"/>
            <a:endParaRPr lang="en-US" dirty="0">
              <a:latin typeface="Palatino"/>
              <a:cs typeface="Palatino"/>
            </a:endParaRPr>
          </a:p>
        </p:txBody>
      </p:sp>
    </p:spTree>
    <p:extLst>
      <p:ext uri="{BB962C8B-B14F-4D97-AF65-F5344CB8AC3E}">
        <p14:creationId xmlns:p14="http://schemas.microsoft.com/office/powerpoint/2010/main" val="3574114236"/>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6553200" y="6356350"/>
            <a:ext cx="2133600" cy="365125"/>
          </a:xfrm>
        </p:spPr>
        <p:txBody>
          <a:bodyPr/>
          <a:lstStyle/>
          <a:p>
            <a:fld id="{07BB5F95-1CA9-9B45-AB7A-48D5785132A4}" type="slidenum">
              <a:rPr lang="en-US" smtClean="0"/>
              <a:pPr/>
              <a:t>28</a:t>
            </a:fld>
            <a:endParaRPr lang="en-US"/>
          </a:p>
        </p:txBody>
      </p:sp>
      <p:sp>
        <p:nvSpPr>
          <p:cNvPr id="2" name="Title 1"/>
          <p:cNvSpPr>
            <a:spLocks noGrp="1"/>
          </p:cNvSpPr>
          <p:nvPr>
            <p:ph type="title"/>
          </p:nvPr>
        </p:nvSpPr>
        <p:spPr/>
        <p:txBody>
          <a:bodyPr/>
          <a:lstStyle/>
          <a:p>
            <a:r>
              <a:rPr lang="en-US" dirty="0" smtClean="0"/>
              <a:t>What did they look at?</a:t>
            </a:r>
            <a:endParaRPr lang="en-US" dirty="0"/>
          </a:p>
        </p:txBody>
      </p:sp>
      <p:sp>
        <p:nvSpPr>
          <p:cNvPr id="3" name="Text Placeholder 2"/>
          <p:cNvSpPr>
            <a:spLocks noGrp="1"/>
          </p:cNvSpPr>
          <p:nvPr>
            <p:ph type="body" sz="quarter" idx="12"/>
          </p:nvPr>
        </p:nvSpPr>
        <p:spPr/>
        <p:txBody>
          <a:bodyPr/>
          <a:lstStyle/>
          <a:p>
            <a:pPr>
              <a:buFont typeface="+mj-ea"/>
              <a:buAutoNum type="circleNumDbPlain" startAt="3"/>
            </a:pPr>
            <a:r>
              <a:rPr lang="en-US" dirty="0" smtClean="0"/>
              <a:t>Community</a:t>
            </a:r>
            <a:endParaRPr lang="en-US" dirty="0"/>
          </a:p>
        </p:txBody>
      </p:sp>
      <p:pic>
        <p:nvPicPr>
          <p:cNvPr id="7" name="Content Placeholder 6"/>
          <p:cNvPicPr>
            <a:picLocks noGrp="1" noChangeAspect="1"/>
          </p:cNvPicPr>
          <p:nvPr>
            <p:ph idx="4294967295"/>
          </p:nvPr>
        </p:nvPicPr>
        <p:blipFill rotWithShape="1">
          <a:blip r:embed="rId3" cstate="print">
            <a:extLst>
              <a:ext uri="{28A0092B-C50C-407E-A947-70E740481C1C}">
                <a14:useLocalDpi xmlns:a14="http://schemas.microsoft.com/office/drawing/2010/main"/>
              </a:ext>
            </a:extLst>
          </a:blip>
          <a:srcRect t="-2498" b="-2842"/>
          <a:stretch/>
        </p:blipFill>
        <p:spPr>
          <a:xfrm>
            <a:off x="304800" y="771578"/>
            <a:ext cx="8568267" cy="5590297"/>
          </a:xfrm>
          <a:prstGeom prst="rect">
            <a:avLst/>
          </a:prstGeom>
        </p:spPr>
      </p:pic>
    </p:spTree>
    <p:extLst>
      <p:ext uri="{BB962C8B-B14F-4D97-AF65-F5344CB8AC3E}">
        <p14:creationId xmlns:p14="http://schemas.microsoft.com/office/powerpoint/2010/main" val="2445018165"/>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6553200" y="6356350"/>
            <a:ext cx="2133600" cy="365125"/>
          </a:xfrm>
        </p:spPr>
        <p:txBody>
          <a:bodyPr/>
          <a:lstStyle/>
          <a:p>
            <a:fld id="{07BB5F95-1CA9-9B45-AB7A-48D5785132A4}" type="slidenum">
              <a:rPr lang="en-US" smtClean="0"/>
              <a:pPr/>
              <a:t>29</a:t>
            </a:fld>
            <a:endParaRPr lang="en-US"/>
          </a:p>
        </p:txBody>
      </p:sp>
      <p:sp>
        <p:nvSpPr>
          <p:cNvPr id="2" name="Title 1"/>
          <p:cNvSpPr>
            <a:spLocks noGrp="1"/>
          </p:cNvSpPr>
          <p:nvPr>
            <p:ph type="title"/>
          </p:nvPr>
        </p:nvSpPr>
        <p:spPr/>
        <p:txBody>
          <a:bodyPr/>
          <a:lstStyle/>
          <a:p>
            <a:r>
              <a:rPr lang="en-US" dirty="0" smtClean="0"/>
              <a:t>Where are they coming from?</a:t>
            </a:r>
            <a:endParaRPr lang="en-US" dirty="0"/>
          </a:p>
        </p:txBody>
      </p:sp>
      <p:sp>
        <p:nvSpPr>
          <p:cNvPr id="3" name="Text Placeholder 2"/>
          <p:cNvSpPr>
            <a:spLocks noGrp="1"/>
          </p:cNvSpPr>
          <p:nvPr>
            <p:ph type="body" sz="quarter" idx="12"/>
          </p:nvPr>
        </p:nvSpPr>
        <p:spPr/>
        <p:txBody>
          <a:bodyPr/>
          <a:lstStyle/>
          <a:p>
            <a:pPr>
              <a:buFont typeface="+mj-ea"/>
              <a:buAutoNum type="circleNumDbPlain" startAt="3"/>
            </a:pPr>
            <a:r>
              <a:rPr lang="en-US" dirty="0" smtClean="0"/>
              <a:t>Community</a:t>
            </a:r>
            <a:endParaRPr lang="en-US" dirty="0"/>
          </a:p>
        </p:txBody>
      </p:sp>
      <p:pic>
        <p:nvPicPr>
          <p:cNvPr id="7" name="Content Placeholder 6"/>
          <p:cNvPicPr>
            <a:picLocks noGrp="1" noChangeAspect="1"/>
          </p:cNvPicPr>
          <p:nvPr>
            <p:ph idx="4294967295"/>
          </p:nvPr>
        </p:nvPicPr>
        <p:blipFill rotWithShape="1">
          <a:blip r:embed="rId3" cstate="print">
            <a:extLst>
              <a:ext uri="{28A0092B-C50C-407E-A947-70E740481C1C}">
                <a14:useLocalDpi xmlns:a14="http://schemas.microsoft.com/office/drawing/2010/main"/>
              </a:ext>
            </a:extLst>
          </a:blip>
          <a:srcRect t="857" b="1301"/>
          <a:stretch/>
        </p:blipFill>
        <p:spPr>
          <a:xfrm>
            <a:off x="254000" y="846666"/>
            <a:ext cx="8619067" cy="5536256"/>
          </a:xfrm>
          <a:prstGeom prst="rect">
            <a:avLst/>
          </a:prstGeom>
        </p:spPr>
      </p:pic>
    </p:spTree>
    <p:extLst>
      <p:ext uri="{BB962C8B-B14F-4D97-AF65-F5344CB8AC3E}">
        <p14:creationId xmlns:p14="http://schemas.microsoft.com/office/powerpoint/2010/main" val="285091663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 name="Picture 121" descr="RevisedVisualCVTE.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4300" y="203200"/>
            <a:ext cx="8893471" cy="6449138"/>
          </a:xfrm>
          <a:prstGeom prst="rect">
            <a:avLst/>
          </a:prstGeom>
        </p:spPr>
      </p:pic>
      <p:sp>
        <p:nvSpPr>
          <p:cNvPr id="34" name="Title 33"/>
          <p:cNvSpPr>
            <a:spLocks noGrp="1"/>
          </p:cNvSpPr>
          <p:nvPr>
            <p:ph type="title"/>
          </p:nvPr>
        </p:nvSpPr>
        <p:spPr>
          <a:prstGeom prst="rect">
            <a:avLst/>
          </a:prstGeom>
        </p:spPr>
        <p:txBody>
          <a:bodyPr/>
          <a:lstStyle/>
          <a:p>
            <a:r>
              <a:rPr lang="en-US" dirty="0" smtClean="0">
                <a:cs typeface="Georgia"/>
              </a:rPr>
              <a:t>Why am I here </a:t>
            </a:r>
            <a:r>
              <a:rPr lang="en-US" dirty="0">
                <a:cs typeface="Georgia"/>
              </a:rPr>
              <a:t>and</a:t>
            </a:r>
            <a:r>
              <a:rPr lang="en-US" dirty="0" smtClean="0">
                <a:cs typeface="Georgia"/>
              </a:rPr>
              <a:t> what is the context</a:t>
            </a:r>
            <a:endParaRPr lang="en-US" dirty="0">
              <a:cs typeface="Georgia"/>
            </a:endParaRPr>
          </a:p>
        </p:txBody>
      </p:sp>
      <p:sp>
        <p:nvSpPr>
          <p:cNvPr id="124" name="Text Placeholder 123"/>
          <p:cNvSpPr>
            <a:spLocks noGrp="1"/>
          </p:cNvSpPr>
          <p:nvPr>
            <p:ph type="body" sz="quarter" idx="12"/>
          </p:nvPr>
        </p:nvSpPr>
        <p:spPr/>
        <p:txBody>
          <a:bodyPr/>
          <a:lstStyle/>
          <a:p>
            <a:r>
              <a:rPr lang="en-US" dirty="0" smtClean="0"/>
              <a:t>Me</a:t>
            </a:r>
            <a:endParaRPr lang="en-US" dirty="0"/>
          </a:p>
        </p:txBody>
      </p:sp>
      <p:sp>
        <p:nvSpPr>
          <p:cNvPr id="2" name="Slide Number Placeholder 1"/>
          <p:cNvSpPr>
            <a:spLocks noGrp="1"/>
          </p:cNvSpPr>
          <p:nvPr>
            <p:ph type="sldNum" sz="quarter" idx="10"/>
          </p:nvPr>
        </p:nvSpPr>
        <p:spPr>
          <a:xfrm>
            <a:off x="6553200" y="6356350"/>
            <a:ext cx="2133600" cy="365125"/>
          </a:xfrm>
        </p:spPr>
        <p:txBody>
          <a:bodyPr/>
          <a:lstStyle/>
          <a:p>
            <a:fld id="{E5AB99D7-B173-BB49-BCCE-F0FBED44CA43}" type="slidenum">
              <a:rPr lang="en-US" smtClean="0"/>
              <a:pPr/>
              <a:t>3</a:t>
            </a:fld>
            <a:endParaRPr lang="en-US"/>
          </a:p>
        </p:txBody>
      </p:sp>
    </p:spTree>
    <p:extLst>
      <p:ext uri="{BB962C8B-B14F-4D97-AF65-F5344CB8AC3E}">
        <p14:creationId xmlns:p14="http://schemas.microsoft.com/office/powerpoint/2010/main" val="124995943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6553200" y="6356350"/>
            <a:ext cx="2133600" cy="365125"/>
          </a:xfrm>
        </p:spPr>
        <p:txBody>
          <a:bodyPr/>
          <a:lstStyle/>
          <a:p>
            <a:fld id="{07BB5F95-1CA9-9B45-AB7A-48D5785132A4}" type="slidenum">
              <a:rPr lang="en-US" smtClean="0"/>
              <a:pPr/>
              <a:t>30</a:t>
            </a:fld>
            <a:endParaRPr lang="en-US"/>
          </a:p>
        </p:txBody>
      </p:sp>
      <p:sp>
        <p:nvSpPr>
          <p:cNvPr id="2" name="Title 1"/>
          <p:cNvSpPr>
            <a:spLocks noGrp="1"/>
          </p:cNvSpPr>
          <p:nvPr>
            <p:ph type="title"/>
          </p:nvPr>
        </p:nvSpPr>
        <p:spPr/>
        <p:txBody>
          <a:bodyPr/>
          <a:lstStyle/>
          <a:p>
            <a:r>
              <a:rPr lang="en-US" dirty="0" smtClean="0"/>
              <a:t>What did they view?</a:t>
            </a:r>
            <a:endParaRPr lang="en-US" dirty="0"/>
          </a:p>
        </p:txBody>
      </p:sp>
      <p:sp>
        <p:nvSpPr>
          <p:cNvPr id="3" name="Text Placeholder 2"/>
          <p:cNvSpPr>
            <a:spLocks noGrp="1"/>
          </p:cNvSpPr>
          <p:nvPr>
            <p:ph type="body" sz="quarter" idx="12"/>
          </p:nvPr>
        </p:nvSpPr>
        <p:spPr/>
        <p:txBody>
          <a:bodyPr/>
          <a:lstStyle/>
          <a:p>
            <a:pPr>
              <a:buFont typeface="+mj-ea"/>
              <a:buAutoNum type="circleNumDbPlain" startAt="3"/>
            </a:pPr>
            <a:r>
              <a:rPr lang="en-US" dirty="0" smtClean="0"/>
              <a:t>Community</a:t>
            </a:r>
            <a:endParaRPr lang="en-US" dirty="0"/>
          </a:p>
        </p:txBody>
      </p:sp>
      <p:pic>
        <p:nvPicPr>
          <p:cNvPr id="7" name="Content Placeholder 6"/>
          <p:cNvPicPr>
            <a:picLocks noGrp="1" noChangeAspect="1"/>
          </p:cNvPicPr>
          <p:nvPr>
            <p:ph idx="4294967295"/>
          </p:nvPr>
        </p:nvPicPr>
        <p:blipFill rotWithShape="1">
          <a:blip r:embed="rId3" cstate="print">
            <a:extLst>
              <a:ext uri="{28A0092B-C50C-407E-A947-70E740481C1C}">
                <a14:useLocalDpi xmlns:a14="http://schemas.microsoft.com/office/drawing/2010/main"/>
              </a:ext>
            </a:extLst>
          </a:blip>
          <a:srcRect t="-665" b="-594"/>
          <a:stretch/>
        </p:blipFill>
        <p:spPr>
          <a:xfrm>
            <a:off x="84669" y="824314"/>
            <a:ext cx="8957733" cy="5051555"/>
          </a:xfrm>
          <a:prstGeom prst="rect">
            <a:avLst/>
          </a:prstGeom>
        </p:spPr>
      </p:pic>
    </p:spTree>
    <p:extLst>
      <p:ext uri="{BB962C8B-B14F-4D97-AF65-F5344CB8AC3E}">
        <p14:creationId xmlns:p14="http://schemas.microsoft.com/office/powerpoint/2010/main" val="2080194599"/>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p:cNvPicPr>
            <a:picLocks noGrp="1" noChangeAspect="1"/>
          </p:cNvPicPr>
          <p:nvPr>
            <p:ph idx="1"/>
          </p:nvPr>
        </p:nvPicPr>
        <p:blipFill>
          <a:blip r:embed="rId3" cstate="print">
            <a:extLst>
              <a:ext uri="{28A0092B-C50C-407E-A947-70E740481C1C}">
                <a14:useLocalDpi xmlns:a14="http://schemas.microsoft.com/office/drawing/2010/main"/>
              </a:ext>
            </a:extLst>
          </a:blip>
          <a:srcRect l="111" r="111"/>
          <a:stretch>
            <a:fillRect/>
          </a:stretch>
        </p:blipFill>
        <p:spPr>
          <a:prstGeom prst="rect">
            <a:avLst/>
          </a:prstGeom>
        </p:spPr>
      </p:pic>
      <p:sp>
        <p:nvSpPr>
          <p:cNvPr id="6" name="Title 5"/>
          <p:cNvSpPr>
            <a:spLocks noGrp="1"/>
          </p:cNvSpPr>
          <p:nvPr>
            <p:ph type="title"/>
          </p:nvPr>
        </p:nvSpPr>
        <p:spPr/>
        <p:txBody>
          <a:bodyPr/>
          <a:lstStyle/>
          <a:p>
            <a:r>
              <a:rPr lang="en-US" dirty="0" smtClean="0"/>
              <a:t>What did they click on?</a:t>
            </a:r>
            <a:endParaRPr lang="en-US" dirty="0"/>
          </a:p>
        </p:txBody>
      </p:sp>
      <p:sp>
        <p:nvSpPr>
          <p:cNvPr id="8" name="Text Placeholder 7"/>
          <p:cNvSpPr>
            <a:spLocks noGrp="1"/>
          </p:cNvSpPr>
          <p:nvPr>
            <p:ph type="body" sz="quarter" idx="12"/>
          </p:nvPr>
        </p:nvSpPr>
        <p:spPr/>
        <p:txBody>
          <a:bodyPr/>
          <a:lstStyle/>
          <a:p>
            <a:pPr>
              <a:lnSpc>
                <a:spcPct val="150000"/>
              </a:lnSpc>
              <a:spcBef>
                <a:spcPts val="0"/>
              </a:spcBef>
              <a:spcAft>
                <a:spcPts val="400"/>
              </a:spcAft>
              <a:buFont typeface="+mj-ea"/>
              <a:buAutoNum type="circleNumDbPlain"/>
            </a:pPr>
            <a:r>
              <a:rPr lang="en-US" dirty="0"/>
              <a:t>Me</a:t>
            </a:r>
          </a:p>
          <a:p>
            <a:pPr>
              <a:lnSpc>
                <a:spcPct val="150000"/>
              </a:lnSpc>
              <a:spcBef>
                <a:spcPts val="0"/>
              </a:spcBef>
              <a:spcAft>
                <a:spcPts val="400"/>
              </a:spcAft>
              <a:buFont typeface="+mj-ea"/>
              <a:buAutoNum type="circleNumDbPlain"/>
            </a:pPr>
            <a:r>
              <a:rPr lang="en-US" dirty="0"/>
              <a:t>You</a:t>
            </a:r>
          </a:p>
          <a:p>
            <a:pPr>
              <a:lnSpc>
                <a:spcPct val="150000"/>
              </a:lnSpc>
              <a:spcBef>
                <a:spcPts val="0"/>
              </a:spcBef>
              <a:spcAft>
                <a:spcPts val="400"/>
              </a:spcAft>
              <a:buFont typeface="+mj-ea"/>
              <a:buAutoNum type="circleNumDbPlain"/>
            </a:pPr>
            <a:r>
              <a:rPr lang="en-US" b="1" dirty="0"/>
              <a:t>Community</a:t>
            </a:r>
          </a:p>
        </p:txBody>
      </p:sp>
      <p:pic>
        <p:nvPicPr>
          <p:cNvPr id="10" name="Picture 9" descr="www support.jpg"/>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20134" y="2097251"/>
            <a:ext cx="1796753" cy="1153949"/>
          </a:xfrm>
          <a:prstGeom prst="rect">
            <a:avLst/>
          </a:prstGeom>
        </p:spPr>
      </p:pic>
      <p:sp>
        <p:nvSpPr>
          <p:cNvPr id="3" name="Slide Number Placeholder 2"/>
          <p:cNvSpPr>
            <a:spLocks noGrp="1"/>
          </p:cNvSpPr>
          <p:nvPr>
            <p:ph type="sldNum" sz="quarter" idx="10"/>
          </p:nvPr>
        </p:nvSpPr>
        <p:spPr/>
        <p:txBody>
          <a:bodyPr/>
          <a:lstStyle/>
          <a:p>
            <a:fld id="{E5AB99D7-B173-BB49-BCCE-F0FBED44CA43}" type="slidenum">
              <a:rPr lang="en-US" smtClean="0"/>
              <a:pPr/>
              <a:t>31</a:t>
            </a:fld>
            <a:endParaRPr lang="en-US"/>
          </a:p>
        </p:txBody>
      </p:sp>
    </p:spTree>
    <p:extLst>
      <p:ext uri="{BB962C8B-B14F-4D97-AF65-F5344CB8AC3E}">
        <p14:creationId xmlns:p14="http://schemas.microsoft.com/office/powerpoint/2010/main" val="4129049036"/>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a:ext>
            </a:extLst>
          </a:blip>
          <a:srcRect l="-4873" r="-4873"/>
          <a:stretch>
            <a:fillRect/>
          </a:stretch>
        </p:blipFill>
        <p:spPr>
          <a:xfrm>
            <a:off x="2077959" y="269412"/>
            <a:ext cx="7066290" cy="6441672"/>
          </a:xfrm>
          <a:prstGeom prst="rect">
            <a:avLst/>
          </a:prstGeom>
        </p:spPr>
      </p:pic>
      <p:sp>
        <p:nvSpPr>
          <p:cNvPr id="9" name="Text Placeholder 8"/>
          <p:cNvSpPr>
            <a:spLocks noGrp="1"/>
          </p:cNvSpPr>
          <p:nvPr>
            <p:ph type="body" sz="quarter" idx="12"/>
          </p:nvPr>
        </p:nvSpPr>
        <p:spPr/>
        <p:txBody>
          <a:bodyPr/>
          <a:lstStyle/>
          <a:p>
            <a:pPr>
              <a:lnSpc>
                <a:spcPct val="150000"/>
              </a:lnSpc>
              <a:spcBef>
                <a:spcPts val="0"/>
              </a:spcBef>
              <a:spcAft>
                <a:spcPts val="400"/>
              </a:spcAft>
              <a:buFont typeface="+mj-ea"/>
              <a:buAutoNum type="circleNumDbPlain"/>
            </a:pPr>
            <a:r>
              <a:rPr lang="en-US" dirty="0"/>
              <a:t>Me</a:t>
            </a:r>
          </a:p>
          <a:p>
            <a:pPr>
              <a:lnSpc>
                <a:spcPct val="150000"/>
              </a:lnSpc>
              <a:spcBef>
                <a:spcPts val="0"/>
              </a:spcBef>
              <a:spcAft>
                <a:spcPts val="400"/>
              </a:spcAft>
              <a:buFont typeface="+mj-ea"/>
              <a:buAutoNum type="circleNumDbPlain"/>
            </a:pPr>
            <a:r>
              <a:rPr lang="en-US" dirty="0"/>
              <a:t>You</a:t>
            </a:r>
          </a:p>
          <a:p>
            <a:pPr>
              <a:lnSpc>
                <a:spcPct val="150000"/>
              </a:lnSpc>
              <a:spcBef>
                <a:spcPts val="0"/>
              </a:spcBef>
              <a:spcAft>
                <a:spcPts val="400"/>
              </a:spcAft>
              <a:buFont typeface="+mj-ea"/>
              <a:buAutoNum type="circleNumDbPlain"/>
            </a:pPr>
            <a:r>
              <a:rPr lang="en-US" b="1" dirty="0"/>
              <a:t>Community</a:t>
            </a:r>
          </a:p>
        </p:txBody>
      </p:sp>
      <p:pic>
        <p:nvPicPr>
          <p:cNvPr id="11" name="Picture 10" descr="www support.jpg"/>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20134" y="2097251"/>
            <a:ext cx="1796753" cy="1153949"/>
          </a:xfrm>
          <a:prstGeom prst="rect">
            <a:avLst/>
          </a:prstGeom>
        </p:spPr>
      </p:pic>
      <p:sp>
        <p:nvSpPr>
          <p:cNvPr id="3" name="Slide Number Placeholder 2"/>
          <p:cNvSpPr>
            <a:spLocks noGrp="1"/>
          </p:cNvSpPr>
          <p:nvPr>
            <p:ph type="sldNum" sz="quarter" idx="10"/>
          </p:nvPr>
        </p:nvSpPr>
        <p:spPr/>
        <p:txBody>
          <a:bodyPr/>
          <a:lstStyle/>
          <a:p>
            <a:fld id="{E5AB99D7-B173-BB49-BCCE-F0FBED44CA43}" type="slidenum">
              <a:rPr lang="en-US" smtClean="0"/>
              <a:pPr/>
              <a:t>32</a:t>
            </a:fld>
            <a:endParaRPr lang="en-US"/>
          </a:p>
        </p:txBody>
      </p:sp>
    </p:spTree>
    <p:extLst>
      <p:ext uri="{BB962C8B-B14F-4D97-AF65-F5344CB8AC3E}">
        <p14:creationId xmlns:p14="http://schemas.microsoft.com/office/powerpoint/2010/main" val="3621792643"/>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a:ext>
            </a:extLst>
          </a:blip>
          <a:srcRect l="10250" r="10250"/>
          <a:stretch>
            <a:fillRect/>
          </a:stretch>
        </p:blipFill>
        <p:spPr>
          <a:prstGeom prst="rect">
            <a:avLst/>
          </a:prstGeom>
        </p:spPr>
      </p:pic>
      <p:sp>
        <p:nvSpPr>
          <p:cNvPr id="9" name="Title 8"/>
          <p:cNvSpPr>
            <a:spLocks noGrp="1"/>
          </p:cNvSpPr>
          <p:nvPr>
            <p:ph type="title"/>
          </p:nvPr>
        </p:nvSpPr>
        <p:spPr/>
        <p:txBody>
          <a:bodyPr/>
          <a:lstStyle/>
          <a:p>
            <a:r>
              <a:rPr lang="en-US" dirty="0" smtClean="0"/>
              <a:t>Who did they share with?</a:t>
            </a:r>
            <a:endParaRPr lang="en-US" dirty="0"/>
          </a:p>
        </p:txBody>
      </p:sp>
      <p:sp>
        <p:nvSpPr>
          <p:cNvPr id="10" name="Text Placeholder 9"/>
          <p:cNvSpPr>
            <a:spLocks noGrp="1"/>
          </p:cNvSpPr>
          <p:nvPr>
            <p:ph type="body" sz="quarter" idx="12"/>
          </p:nvPr>
        </p:nvSpPr>
        <p:spPr/>
        <p:txBody>
          <a:bodyPr/>
          <a:lstStyle/>
          <a:p>
            <a:pPr>
              <a:lnSpc>
                <a:spcPct val="150000"/>
              </a:lnSpc>
              <a:spcBef>
                <a:spcPts val="0"/>
              </a:spcBef>
              <a:spcAft>
                <a:spcPts val="400"/>
              </a:spcAft>
              <a:buFont typeface="+mj-ea"/>
              <a:buAutoNum type="circleNumDbPlain"/>
            </a:pPr>
            <a:r>
              <a:rPr lang="en-US" dirty="0"/>
              <a:t>Me</a:t>
            </a:r>
          </a:p>
          <a:p>
            <a:pPr>
              <a:lnSpc>
                <a:spcPct val="150000"/>
              </a:lnSpc>
              <a:spcBef>
                <a:spcPts val="0"/>
              </a:spcBef>
              <a:spcAft>
                <a:spcPts val="400"/>
              </a:spcAft>
              <a:buFont typeface="+mj-ea"/>
              <a:buAutoNum type="circleNumDbPlain"/>
            </a:pPr>
            <a:r>
              <a:rPr lang="en-US" dirty="0"/>
              <a:t>You</a:t>
            </a:r>
          </a:p>
          <a:p>
            <a:pPr>
              <a:lnSpc>
                <a:spcPct val="150000"/>
              </a:lnSpc>
              <a:spcBef>
                <a:spcPts val="0"/>
              </a:spcBef>
              <a:spcAft>
                <a:spcPts val="400"/>
              </a:spcAft>
              <a:buFont typeface="+mj-ea"/>
              <a:buAutoNum type="circleNumDbPlain"/>
            </a:pPr>
            <a:r>
              <a:rPr lang="en-US" b="1" dirty="0"/>
              <a:t>Community</a:t>
            </a:r>
          </a:p>
        </p:txBody>
      </p:sp>
      <p:pic>
        <p:nvPicPr>
          <p:cNvPr id="12" name="Picture 11" descr="www support.jpg"/>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20134" y="2097251"/>
            <a:ext cx="1796753" cy="1153949"/>
          </a:xfrm>
          <a:prstGeom prst="rect">
            <a:avLst/>
          </a:prstGeom>
        </p:spPr>
      </p:pic>
      <p:sp>
        <p:nvSpPr>
          <p:cNvPr id="3" name="Slide Number Placeholder 2"/>
          <p:cNvSpPr>
            <a:spLocks noGrp="1"/>
          </p:cNvSpPr>
          <p:nvPr>
            <p:ph type="sldNum" sz="quarter" idx="10"/>
          </p:nvPr>
        </p:nvSpPr>
        <p:spPr/>
        <p:txBody>
          <a:bodyPr/>
          <a:lstStyle/>
          <a:p>
            <a:fld id="{E5AB99D7-B173-BB49-BCCE-F0FBED44CA43}" type="slidenum">
              <a:rPr lang="en-US" smtClean="0"/>
              <a:pPr/>
              <a:t>33</a:t>
            </a:fld>
            <a:endParaRPr lang="en-US"/>
          </a:p>
        </p:txBody>
      </p:sp>
    </p:spTree>
    <p:extLst>
      <p:ext uri="{BB962C8B-B14F-4D97-AF65-F5344CB8AC3E}">
        <p14:creationId xmlns:p14="http://schemas.microsoft.com/office/powerpoint/2010/main" val="201722389"/>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The new breed</a:t>
            </a:r>
            <a:endParaRPr lang="en-US" dirty="0"/>
          </a:p>
        </p:txBody>
      </p:sp>
      <p:sp>
        <p:nvSpPr>
          <p:cNvPr id="6" name="Text Placeholder 5"/>
          <p:cNvSpPr>
            <a:spLocks noGrp="1"/>
          </p:cNvSpPr>
          <p:nvPr>
            <p:ph type="body" sz="quarter" idx="12"/>
          </p:nvPr>
        </p:nvSpPr>
        <p:spPr>
          <a:prstGeom prst="rect">
            <a:avLst/>
          </a:prstGeom>
        </p:spPr>
        <p:txBody>
          <a:bodyPr/>
          <a:lstStyle/>
          <a:p>
            <a:pPr>
              <a:lnSpc>
                <a:spcPct val="150000"/>
              </a:lnSpc>
              <a:spcBef>
                <a:spcPts val="0"/>
              </a:spcBef>
              <a:spcAft>
                <a:spcPts val="400"/>
              </a:spcAft>
              <a:buFont typeface="+mj-ea"/>
              <a:buAutoNum type="circleNumDbPlain"/>
            </a:pPr>
            <a:r>
              <a:rPr lang="en-US" dirty="0"/>
              <a:t>Me</a:t>
            </a:r>
          </a:p>
          <a:p>
            <a:pPr>
              <a:lnSpc>
                <a:spcPct val="150000"/>
              </a:lnSpc>
              <a:spcBef>
                <a:spcPts val="0"/>
              </a:spcBef>
              <a:spcAft>
                <a:spcPts val="400"/>
              </a:spcAft>
              <a:buFont typeface="+mj-ea"/>
              <a:buAutoNum type="circleNumDbPlain"/>
            </a:pPr>
            <a:r>
              <a:rPr lang="en-US" dirty="0"/>
              <a:t>You</a:t>
            </a:r>
          </a:p>
          <a:p>
            <a:pPr>
              <a:lnSpc>
                <a:spcPct val="150000"/>
              </a:lnSpc>
              <a:spcBef>
                <a:spcPts val="0"/>
              </a:spcBef>
              <a:spcAft>
                <a:spcPts val="400"/>
              </a:spcAft>
              <a:buFont typeface="+mj-ea"/>
              <a:buAutoNum type="circleNumDbPlain"/>
            </a:pPr>
            <a:r>
              <a:rPr lang="en-US" b="1" dirty="0"/>
              <a:t>Community</a:t>
            </a:r>
          </a:p>
        </p:txBody>
      </p:sp>
      <p:pic>
        <p:nvPicPr>
          <p:cNvPr id="8" name="Picture 7" descr="Kumbaya Blank.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01083" y="2048936"/>
            <a:ext cx="1816322" cy="990059"/>
          </a:xfrm>
          <a:prstGeom prst="rect">
            <a:avLst/>
          </a:prstGeom>
        </p:spPr>
      </p:pic>
      <p:pic>
        <p:nvPicPr>
          <p:cNvPr id="7" name="Content Placeholder 6"/>
          <p:cNvPicPr>
            <a:picLocks noGrp="1" noChangeAspect="1"/>
          </p:cNvPicPr>
          <p:nvPr>
            <p:ph idx="1"/>
          </p:nvPr>
        </p:nvPicPr>
        <p:blipFill>
          <a:blip r:embed="rId4" cstate="print">
            <a:extLst>
              <a:ext uri="{28A0092B-C50C-407E-A947-70E740481C1C}">
                <a14:useLocalDpi xmlns:a14="http://schemas.microsoft.com/office/drawing/2010/main"/>
              </a:ext>
            </a:extLst>
          </a:blip>
          <a:srcRect t="-12075" b="-12075"/>
          <a:stretch>
            <a:fillRect/>
          </a:stretch>
        </p:blipFill>
        <p:spPr>
          <a:xfrm>
            <a:off x="1346828" y="628068"/>
            <a:ext cx="7624262" cy="6520058"/>
          </a:xfrm>
        </p:spPr>
      </p:pic>
      <p:sp>
        <p:nvSpPr>
          <p:cNvPr id="3" name="Slide Number Placeholder 2"/>
          <p:cNvSpPr>
            <a:spLocks noGrp="1"/>
          </p:cNvSpPr>
          <p:nvPr>
            <p:ph type="sldNum" sz="quarter" idx="10"/>
          </p:nvPr>
        </p:nvSpPr>
        <p:spPr/>
        <p:txBody>
          <a:bodyPr/>
          <a:lstStyle/>
          <a:p>
            <a:fld id="{E5AB99D7-B173-BB49-BCCE-F0FBED44CA43}" type="slidenum">
              <a:rPr lang="en-US" smtClean="0"/>
              <a:pPr/>
              <a:t>34</a:t>
            </a:fld>
            <a:endParaRPr lang="en-US"/>
          </a:p>
        </p:txBody>
      </p:sp>
    </p:spTree>
    <p:extLst>
      <p:ext uri="{BB962C8B-B14F-4D97-AF65-F5344CB8AC3E}">
        <p14:creationId xmlns:p14="http://schemas.microsoft.com/office/powerpoint/2010/main" val="2132184749"/>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2236244" y="685800"/>
            <a:ext cx="6907755" cy="5397500"/>
          </a:xfrm>
        </p:spPr>
        <p:txBody>
          <a:bodyPr numCol="2"/>
          <a:lstStyle/>
          <a:p>
            <a:r>
              <a:rPr lang="en-US" b="1" dirty="0" smtClean="0">
                <a:ea typeface="Palatino" charset="0"/>
              </a:rPr>
              <a:t>Blogs</a:t>
            </a:r>
            <a:endParaRPr lang="en-US" b="1" dirty="0">
              <a:ea typeface="Palatino" charset="0"/>
            </a:endParaRPr>
          </a:p>
          <a:p>
            <a:pPr marL="285750" indent="-285750">
              <a:buFont typeface="Lucida Grande"/>
              <a:buChar char="+"/>
            </a:pPr>
            <a:r>
              <a:rPr lang="en-US" dirty="0">
                <a:ea typeface="Palatino" charset="0"/>
              </a:rPr>
              <a:t>Seth Godin - </a:t>
            </a:r>
            <a:r>
              <a:rPr lang="en-US" dirty="0">
                <a:ea typeface="Palatino" charset="0"/>
                <a:hlinkClick r:id="rId3" action="ppaction://hlinkfile" tooltip="click to open"/>
              </a:rPr>
              <a:t>sethgodin.typepad.com</a:t>
            </a:r>
            <a:endParaRPr lang="en-US" dirty="0">
              <a:ea typeface="Palatino" charset="0"/>
            </a:endParaRPr>
          </a:p>
          <a:p>
            <a:pPr marL="285750" indent="-285750">
              <a:buFont typeface="Lucida Grande"/>
              <a:buChar char="+"/>
            </a:pPr>
            <a:r>
              <a:rPr lang="en-US" dirty="0">
                <a:ea typeface="Palatino" charset="0"/>
              </a:rPr>
              <a:t>Mike Volpe - </a:t>
            </a:r>
            <a:r>
              <a:rPr lang="en-US" dirty="0">
                <a:ea typeface="Palatino" charset="0"/>
                <a:hlinkClick r:id="rId4" tooltip="click to open"/>
              </a:rPr>
              <a:t>mikevolpe.com</a:t>
            </a:r>
            <a:endParaRPr lang="en-US" dirty="0">
              <a:ea typeface="Palatino" charset="0"/>
            </a:endParaRPr>
          </a:p>
          <a:p>
            <a:pPr marL="285750" indent="-285750">
              <a:buFont typeface="Lucida Grande"/>
              <a:buChar char="+"/>
            </a:pPr>
            <a:r>
              <a:rPr lang="en-US" dirty="0">
                <a:ea typeface="Palatino" charset="0"/>
              </a:rPr>
              <a:t>Corvida Raven - </a:t>
            </a:r>
            <a:r>
              <a:rPr lang="en-US" dirty="0">
                <a:ea typeface="Palatino" charset="0"/>
                <a:hlinkClick r:id="rId5" tooltip="click to open"/>
              </a:rPr>
              <a:t>shegeeks.net</a:t>
            </a:r>
            <a:endParaRPr lang="en-US" dirty="0">
              <a:ea typeface="Palatino" charset="0"/>
            </a:endParaRPr>
          </a:p>
          <a:p>
            <a:pPr marL="285750" indent="-285750">
              <a:buFont typeface="Lucida Grande"/>
              <a:buChar char="+"/>
            </a:pPr>
            <a:r>
              <a:rPr lang="en-US" dirty="0">
                <a:ea typeface="Palatino" charset="0"/>
              </a:rPr>
              <a:t>Chris Brogan - </a:t>
            </a:r>
            <a:r>
              <a:rPr lang="en-US" dirty="0">
                <a:hlinkClick r:id="rId6" tooltip="click to open"/>
              </a:rPr>
              <a:t>chrisbrogan.com</a:t>
            </a:r>
            <a:endParaRPr lang="en-US" dirty="0"/>
          </a:p>
          <a:p>
            <a:r>
              <a:rPr lang="en-US" b="1" dirty="0" smtClean="0">
                <a:ea typeface="Palatino" charset="0"/>
              </a:rPr>
              <a:t>Introduction:  Search Engine, Web Strategy, and Technology</a:t>
            </a:r>
            <a:endParaRPr lang="en-US" b="1" dirty="0">
              <a:ea typeface="Palatino" charset="0"/>
            </a:endParaRPr>
          </a:p>
          <a:p>
            <a:pPr marL="285750" indent="-285750">
              <a:buFont typeface="Lucida Grande"/>
              <a:buChar char="+"/>
            </a:pPr>
            <a:r>
              <a:rPr lang="en-US" dirty="0" smtClean="0">
                <a:ea typeface="Palatino" charset="0"/>
                <a:hlinkClick r:id="rId7" tooltip="click to open"/>
              </a:rPr>
              <a:t>HubSpot.com</a:t>
            </a:r>
            <a:endParaRPr lang="en-US" dirty="0" smtClean="0">
              <a:ea typeface="Palatino" charset="0"/>
            </a:endParaRPr>
          </a:p>
          <a:p>
            <a:pPr marL="285750" indent="-285750">
              <a:buFont typeface="Lucida Grande"/>
              <a:buChar char="+"/>
            </a:pPr>
            <a:r>
              <a:rPr lang="en-US" dirty="0" smtClean="0">
                <a:ea typeface="Palatino" charset="0"/>
                <a:hlinkClick r:id="rId8" tooltip="click to open"/>
              </a:rPr>
              <a:t>InboundMarketing.com</a:t>
            </a:r>
            <a:endParaRPr lang="en-US" dirty="0" smtClean="0">
              <a:ea typeface="Palatino" charset="0"/>
            </a:endParaRPr>
          </a:p>
          <a:p>
            <a:pPr marL="285750" indent="-285750">
              <a:buFont typeface="Lucida Grande"/>
              <a:buChar char="+"/>
            </a:pPr>
            <a:r>
              <a:rPr lang="en-US" dirty="0" smtClean="0">
                <a:ea typeface="Palatino" charset="0"/>
                <a:hlinkClick r:id="rId9" tooltip="click to open"/>
              </a:rPr>
              <a:t>NewSiteMediaGroup.com</a:t>
            </a:r>
            <a:endParaRPr lang="en-US" dirty="0" smtClean="0">
              <a:ea typeface="Palatino" charset="0"/>
            </a:endParaRPr>
          </a:p>
          <a:p>
            <a:pPr marL="285750" indent="-285750">
              <a:buFont typeface="Lucida Grande"/>
              <a:buChar char="+"/>
            </a:pPr>
            <a:r>
              <a:rPr lang="en-US" dirty="0" smtClean="0">
                <a:ea typeface="Palatino" charset="0"/>
                <a:hlinkClick r:id="rId10" tooltip="click to open"/>
              </a:rPr>
              <a:t>HubSpot.tv</a:t>
            </a:r>
            <a:endParaRPr lang="en-US" dirty="0" smtClean="0">
              <a:ea typeface="Palatino" charset="0"/>
              <a:hlinkClick r:id="rId11" tooltip="click to open"/>
            </a:endParaRPr>
          </a:p>
          <a:p>
            <a:pPr marL="285750" indent="-285750">
              <a:buFont typeface="Lucida Grande"/>
              <a:buChar char="+"/>
            </a:pPr>
            <a:r>
              <a:rPr lang="en-US" dirty="0" smtClean="0">
                <a:ea typeface="Palatino" charset="0"/>
                <a:hlinkClick r:id="rId11" tooltip="click to open"/>
              </a:rPr>
              <a:t>SEOmoz.org</a:t>
            </a:r>
            <a:endParaRPr lang="en-US" dirty="0">
              <a:ea typeface="Palatino" charset="0"/>
            </a:endParaRPr>
          </a:p>
          <a:p>
            <a:pPr marL="285750" indent="-285750">
              <a:buFont typeface="Lucida Grande"/>
              <a:buChar char="+"/>
            </a:pPr>
            <a:r>
              <a:rPr lang="en-US" dirty="0">
                <a:ea typeface="Palatino" charset="0"/>
                <a:hlinkClick r:id="rId12" tooltip="click to open"/>
              </a:rPr>
              <a:t>SearchEngineWatch.com</a:t>
            </a:r>
            <a:endParaRPr lang="en-US" dirty="0">
              <a:ea typeface="Palatino" charset="0"/>
            </a:endParaRPr>
          </a:p>
          <a:p>
            <a:pPr marL="285750" indent="-285750">
              <a:buFont typeface="Lucida Grande"/>
              <a:buChar char="+"/>
            </a:pPr>
            <a:r>
              <a:rPr lang="en-US" dirty="0">
                <a:ea typeface="Palatino" charset="0"/>
                <a:hlinkClick r:id="rId13" tooltip="click to open"/>
              </a:rPr>
              <a:t>TopRankMarketing.com</a:t>
            </a:r>
            <a:endParaRPr lang="en-US" dirty="0">
              <a:ea typeface="Palatino" charset="0"/>
            </a:endParaRPr>
          </a:p>
          <a:p>
            <a:r>
              <a:rPr lang="en-US" b="1" dirty="0">
                <a:ea typeface="Palatino" charset="0"/>
              </a:rPr>
              <a:t>User Interface</a:t>
            </a:r>
          </a:p>
          <a:p>
            <a:pPr marL="285750" indent="-285750">
              <a:buFont typeface="Lucida Grande"/>
              <a:buChar char="+"/>
            </a:pPr>
            <a:r>
              <a:rPr lang="en-US" dirty="0">
                <a:ea typeface="Palatino" charset="0"/>
              </a:rPr>
              <a:t>User Interface Engineering - </a:t>
            </a:r>
            <a:r>
              <a:rPr lang="en-US" dirty="0">
                <a:ea typeface="Palatino" charset="0"/>
                <a:hlinkClick r:id="rId14" tooltip="click to open"/>
              </a:rPr>
              <a:t>uie.com/brainsparks</a:t>
            </a:r>
            <a:r>
              <a:rPr lang="en-US" dirty="0">
                <a:ea typeface="Palatino" charset="0"/>
              </a:rPr>
              <a:t> (</a:t>
            </a:r>
            <a:r>
              <a:rPr lang="en-US" i="1" dirty="0">
                <a:ea typeface="Palatino" charset="0"/>
              </a:rPr>
              <a:t>brilliant OD angle</a:t>
            </a:r>
            <a:r>
              <a:rPr lang="en-US" dirty="0">
                <a:ea typeface="Palatino" charset="0"/>
              </a:rPr>
              <a:t>)</a:t>
            </a:r>
          </a:p>
          <a:p>
            <a:r>
              <a:rPr lang="en-US" b="1" dirty="0" smtClean="0">
                <a:ea typeface="Palatino" charset="0"/>
              </a:rPr>
              <a:t>Marketing</a:t>
            </a:r>
            <a:endParaRPr lang="en-US" dirty="0">
              <a:ea typeface="Palatino" charset="0"/>
            </a:endParaRPr>
          </a:p>
          <a:p>
            <a:pPr marL="285750" indent="-285750">
              <a:buFont typeface="Lucida Grande"/>
              <a:buChar char="+"/>
            </a:pPr>
            <a:r>
              <a:rPr lang="en-US" dirty="0">
                <a:ea typeface="Palatino" charset="0"/>
                <a:hlinkClick r:id="rId15" tooltip="click to open"/>
              </a:rPr>
              <a:t>DavidMeermanScott.com</a:t>
            </a:r>
            <a:endParaRPr lang="en-US" dirty="0">
              <a:ea typeface="Palatino" charset="0"/>
            </a:endParaRPr>
          </a:p>
          <a:p>
            <a:pPr marL="285750" indent="-285750">
              <a:buFont typeface="Lucida Grande"/>
              <a:buChar char="+"/>
            </a:pPr>
            <a:r>
              <a:rPr lang="en-US" dirty="0" smtClean="0">
                <a:ea typeface="Palatino" charset="0"/>
                <a:hlinkClick r:id="rId16" tooltip="click to open"/>
              </a:rPr>
              <a:t>BrianSolis.com</a:t>
            </a:r>
            <a:endParaRPr lang="en-US" dirty="0" smtClean="0">
              <a:ea typeface="Palatino" charset="0"/>
            </a:endParaRPr>
          </a:p>
          <a:p>
            <a:pPr marL="285750" indent="-285750">
              <a:buFont typeface="Lucida Grande"/>
              <a:buChar char="+"/>
            </a:pPr>
            <a:r>
              <a:rPr lang="en-US" dirty="0" err="1" smtClean="0">
                <a:ea typeface="Palatino" charset="0"/>
              </a:rPr>
              <a:t>Adelle</a:t>
            </a:r>
            <a:r>
              <a:rPr lang="en-US" dirty="0" smtClean="0">
                <a:ea typeface="Palatino" charset="0"/>
              </a:rPr>
              <a:t> </a:t>
            </a:r>
            <a:r>
              <a:rPr lang="en-US" dirty="0" err="1" smtClean="0">
                <a:ea typeface="Palatino" charset="0"/>
              </a:rPr>
              <a:t>Revella-</a:t>
            </a:r>
            <a:r>
              <a:rPr lang="en-US" dirty="0" err="1" smtClean="0">
                <a:ea typeface="Palatino" charset="0"/>
                <a:hlinkClick r:id="rId17"/>
              </a:rPr>
              <a:t>buyerpersona.com</a:t>
            </a:r>
            <a:endParaRPr lang="en-US" dirty="0">
              <a:ea typeface="Palatino" charset="0"/>
            </a:endParaRPr>
          </a:p>
          <a:p>
            <a:r>
              <a:rPr lang="en-US" b="1" dirty="0" smtClean="0">
                <a:ea typeface="Palatino" charset="0"/>
              </a:rPr>
              <a:t>Human</a:t>
            </a:r>
            <a:r>
              <a:rPr lang="en-US" b="1" dirty="0" smtClean="0"/>
              <a:t> </a:t>
            </a:r>
            <a:r>
              <a:rPr lang="en-US" b="1" dirty="0"/>
              <a:t>Resources</a:t>
            </a:r>
          </a:p>
          <a:p>
            <a:pPr marL="285750" indent="-285750">
              <a:buFont typeface="Lucida Grande"/>
              <a:buChar char="+"/>
            </a:pPr>
            <a:r>
              <a:rPr lang="en-US" dirty="0" smtClean="0">
                <a:hlinkClick r:id="rId18" tooltip="click to open"/>
              </a:rPr>
              <a:t>FistfulofTalent.com</a:t>
            </a:r>
            <a:endParaRPr lang="en-US" dirty="0"/>
          </a:p>
          <a:p>
            <a:pPr marL="285750" indent="-285750">
              <a:buFont typeface="Lucida Grande"/>
              <a:buChar char="+"/>
            </a:pPr>
            <a:r>
              <a:rPr lang="en-US" dirty="0" smtClean="0">
                <a:hlinkClick r:id="rId19" tooltip="click to open"/>
              </a:rPr>
              <a:t>HRCapitalist.com</a:t>
            </a:r>
            <a:endParaRPr lang="en-US" dirty="0"/>
          </a:p>
          <a:p>
            <a:r>
              <a:rPr lang="en-US" b="1" dirty="0" smtClean="0">
                <a:ea typeface="Palatino" charset="0"/>
              </a:rPr>
              <a:t>Twitter</a:t>
            </a:r>
            <a:r>
              <a:rPr lang="en-US" dirty="0" smtClean="0">
                <a:ea typeface="Palatino" charset="0"/>
              </a:rPr>
              <a:t>:</a:t>
            </a:r>
          </a:p>
          <a:p>
            <a:pPr lvl="1"/>
            <a:r>
              <a:rPr lang="en-US" dirty="0" smtClean="0">
                <a:ea typeface="Palatino" charset="0"/>
                <a:cs typeface="Georgia"/>
              </a:rPr>
              <a:t>@</a:t>
            </a:r>
            <a:r>
              <a:rPr lang="en-US" sz="1600" dirty="0" smtClean="0">
                <a:ea typeface="Palatino" charset="0"/>
                <a:cs typeface="Georgia"/>
                <a:hlinkClick r:id="rId20" tooltip="click to open"/>
              </a:rPr>
              <a:t>HubSpot</a:t>
            </a:r>
            <a:r>
              <a:rPr lang="en-US" sz="1600" dirty="0" smtClean="0">
                <a:ea typeface="Palatino" charset="0"/>
                <a:cs typeface="Georgia"/>
              </a:rPr>
              <a:t>	</a:t>
            </a:r>
          </a:p>
          <a:p>
            <a:pPr lvl="1"/>
            <a:r>
              <a:rPr lang="en-US" sz="1600" dirty="0" smtClean="0">
                <a:ea typeface="Palatino" charset="0"/>
                <a:cs typeface="Georgia"/>
              </a:rPr>
              <a:t>@</a:t>
            </a:r>
            <a:r>
              <a:rPr lang="en-US" sz="1600" dirty="0" smtClean="0">
                <a:ea typeface="Palatino" charset="0"/>
                <a:cs typeface="Georgia"/>
                <a:hlinkClick r:id="rId21" tooltip="click to open"/>
              </a:rPr>
              <a:t>incentintel</a:t>
            </a:r>
            <a:r>
              <a:rPr lang="en-US" sz="1600" dirty="0" smtClean="0">
                <a:ea typeface="Palatino" charset="0"/>
                <a:cs typeface="Georgia"/>
              </a:rPr>
              <a:t>			</a:t>
            </a:r>
          </a:p>
          <a:p>
            <a:pPr lvl="1"/>
            <a:r>
              <a:rPr lang="en-US" sz="1600" dirty="0" smtClean="0">
                <a:ea typeface="Palatino" charset="0"/>
                <a:cs typeface="Georgia"/>
              </a:rPr>
              <a:t>@</a:t>
            </a:r>
            <a:r>
              <a:rPr lang="en-US" sz="1600" dirty="0" smtClean="0">
                <a:ea typeface="Palatino" charset="0"/>
                <a:cs typeface="Georgia"/>
                <a:hlinkClick r:id="rId22"/>
              </a:rPr>
              <a:t>socialmedia247</a:t>
            </a:r>
            <a:endParaRPr lang="en-US" sz="1600" dirty="0" smtClean="0">
              <a:ea typeface="Palatino" charset="0"/>
              <a:cs typeface="Georgia"/>
            </a:endParaRPr>
          </a:p>
          <a:p>
            <a:pPr lvl="1"/>
            <a:r>
              <a:rPr lang="en-US" sz="1600" dirty="0" smtClean="0">
                <a:ea typeface="Palatino" charset="0"/>
                <a:cs typeface="Georgia"/>
              </a:rPr>
              <a:t>@</a:t>
            </a:r>
            <a:r>
              <a:rPr lang="en-US" sz="1600" dirty="0" smtClean="0">
                <a:ea typeface="Palatino" charset="0"/>
                <a:cs typeface="Georgia"/>
                <a:hlinkClick r:id="rId23" tooltip="click to open"/>
              </a:rPr>
              <a:t>socialmedia630</a:t>
            </a:r>
            <a:endParaRPr lang="en-US" sz="1600" dirty="0" smtClean="0">
              <a:ea typeface="Palatino" charset="0"/>
              <a:cs typeface="Georgia"/>
            </a:endParaRPr>
          </a:p>
          <a:p>
            <a:pPr lvl="1"/>
            <a:r>
              <a:rPr lang="en-US" sz="1600" dirty="0" smtClean="0">
                <a:ea typeface="Palatino" charset="0"/>
                <a:cs typeface="Georgia"/>
              </a:rPr>
              <a:t>@</a:t>
            </a:r>
            <a:r>
              <a:rPr lang="en-US" sz="1600" dirty="0" smtClean="0">
                <a:ea typeface="Palatino" charset="0"/>
                <a:cs typeface="Georgia"/>
                <a:hlinkClick r:id="rId24" tooltip="click to open"/>
              </a:rPr>
              <a:t>BrianSolis</a:t>
            </a:r>
            <a:endParaRPr lang="en-US" sz="1600" dirty="0" smtClean="0">
              <a:ea typeface="Palatino" charset="0"/>
              <a:cs typeface="Georgia"/>
            </a:endParaRPr>
          </a:p>
          <a:p>
            <a:pPr lvl="1"/>
            <a:r>
              <a:rPr lang="en-US" sz="1600" dirty="0" smtClean="0">
                <a:ea typeface="Palatino" charset="0"/>
                <a:cs typeface="Georgia"/>
              </a:rPr>
              <a:t>@</a:t>
            </a:r>
            <a:r>
              <a:rPr lang="en-US" sz="1600" dirty="0" smtClean="0">
                <a:ea typeface="Palatino" charset="0"/>
                <a:cs typeface="Georgia"/>
                <a:hlinkClick r:id="rId25" tooltip="click to open"/>
              </a:rPr>
              <a:t>cydtetro</a:t>
            </a:r>
            <a:endParaRPr lang="en-US" sz="1600" dirty="0" smtClean="0">
              <a:ea typeface="Palatino" charset="0"/>
              <a:cs typeface="Georgia"/>
            </a:endParaRPr>
          </a:p>
          <a:p>
            <a:pPr lvl="1"/>
            <a:r>
              <a:rPr lang="en-US" sz="1600" dirty="0" smtClean="0">
                <a:ea typeface="Palatino" charset="0"/>
                <a:cs typeface="Georgia"/>
              </a:rPr>
              <a:t>@</a:t>
            </a:r>
            <a:r>
              <a:rPr lang="en-US" sz="1600" dirty="0" smtClean="0">
                <a:ea typeface="Palatino" charset="0"/>
                <a:cs typeface="Georgia"/>
                <a:hlinkClick r:id="rId26" tooltip="click to open"/>
              </a:rPr>
              <a:t>SocialMediaClub</a:t>
            </a:r>
            <a:endParaRPr lang="en-US" sz="1600" dirty="0" smtClean="0">
              <a:ea typeface="Palatino" charset="0"/>
              <a:cs typeface="Georgia"/>
            </a:endParaRPr>
          </a:p>
          <a:p>
            <a:pPr lvl="1"/>
            <a:r>
              <a:rPr lang="en-US" sz="1600" dirty="0" smtClean="0">
                <a:ea typeface="Palatino" charset="0"/>
                <a:cs typeface="Georgia"/>
              </a:rPr>
              <a:t>@</a:t>
            </a:r>
            <a:r>
              <a:rPr lang="en-US" sz="1600" dirty="0" smtClean="0">
                <a:ea typeface="Palatino" charset="0"/>
                <a:cs typeface="Georgia"/>
                <a:hlinkClick r:id="rId27" tooltip="click to open"/>
              </a:rPr>
              <a:t>KarenRubin</a:t>
            </a:r>
            <a:endParaRPr lang="en-US" sz="1600" dirty="0" smtClean="0">
              <a:ea typeface="Palatino" charset="0"/>
              <a:cs typeface="Georgia"/>
            </a:endParaRPr>
          </a:p>
          <a:p>
            <a:pPr lvl="1"/>
            <a:r>
              <a:rPr lang="en-US" sz="1600" dirty="0" smtClean="0">
                <a:ea typeface="Palatino" charset="0"/>
                <a:cs typeface="Georgia"/>
              </a:rPr>
              <a:t>@</a:t>
            </a:r>
            <a:r>
              <a:rPr lang="en-US" sz="1600" dirty="0" smtClean="0">
                <a:ea typeface="Palatino" charset="0"/>
                <a:cs typeface="Georgia"/>
                <a:hlinkClick r:id="rId28" tooltip="click to open"/>
              </a:rPr>
              <a:t>SteinarKnutsen</a:t>
            </a:r>
            <a:endParaRPr lang="en-US" sz="1600" dirty="0" smtClean="0">
              <a:ea typeface="Palatino" charset="0"/>
              <a:cs typeface="Georgia"/>
            </a:endParaRPr>
          </a:p>
          <a:p>
            <a:pPr lvl="1"/>
            <a:r>
              <a:rPr lang="en-US" sz="1600" dirty="0" smtClean="0">
                <a:ea typeface="Palatino" charset="0"/>
                <a:cs typeface="Georgia"/>
              </a:rPr>
              <a:t>@</a:t>
            </a:r>
            <a:r>
              <a:rPr lang="en-US" sz="1600" dirty="0" smtClean="0">
                <a:ea typeface="Palatino" charset="0"/>
                <a:cs typeface="Georgia"/>
                <a:hlinkClick r:id="rId29" tooltip="click to open"/>
              </a:rPr>
              <a:t>mvolpe</a:t>
            </a:r>
            <a:endParaRPr lang="en-US" sz="1600" dirty="0" smtClean="0">
              <a:ea typeface="Palatino" charset="0"/>
              <a:cs typeface="Georgia"/>
            </a:endParaRPr>
          </a:p>
        </p:txBody>
      </p:sp>
      <p:sp>
        <p:nvSpPr>
          <p:cNvPr id="5" name="Title 4"/>
          <p:cNvSpPr>
            <a:spLocks noGrp="1"/>
          </p:cNvSpPr>
          <p:nvPr>
            <p:ph type="title"/>
          </p:nvPr>
        </p:nvSpPr>
        <p:spPr/>
        <p:txBody>
          <a:bodyPr/>
          <a:lstStyle/>
          <a:p>
            <a:r>
              <a:rPr lang="en-US" dirty="0" smtClean="0"/>
              <a:t>Communities to seek out</a:t>
            </a:r>
            <a:endParaRPr lang="en-US" dirty="0"/>
          </a:p>
        </p:txBody>
      </p:sp>
      <p:sp>
        <p:nvSpPr>
          <p:cNvPr id="7" name="Text Placeholder 6"/>
          <p:cNvSpPr>
            <a:spLocks noGrp="1"/>
          </p:cNvSpPr>
          <p:nvPr>
            <p:ph type="body" sz="quarter" idx="12"/>
          </p:nvPr>
        </p:nvSpPr>
        <p:spPr/>
        <p:txBody>
          <a:bodyPr/>
          <a:lstStyle/>
          <a:p>
            <a:pPr>
              <a:lnSpc>
                <a:spcPct val="150000"/>
              </a:lnSpc>
              <a:spcBef>
                <a:spcPts val="0"/>
              </a:spcBef>
              <a:spcAft>
                <a:spcPts val="400"/>
              </a:spcAft>
              <a:buFont typeface="+mj-ea"/>
              <a:buAutoNum type="circleNumDbPlain"/>
            </a:pPr>
            <a:r>
              <a:rPr lang="en-US" dirty="0"/>
              <a:t>Me</a:t>
            </a:r>
          </a:p>
          <a:p>
            <a:pPr>
              <a:lnSpc>
                <a:spcPct val="150000"/>
              </a:lnSpc>
              <a:spcBef>
                <a:spcPts val="0"/>
              </a:spcBef>
              <a:spcAft>
                <a:spcPts val="400"/>
              </a:spcAft>
              <a:buFont typeface="+mj-ea"/>
              <a:buAutoNum type="circleNumDbPlain"/>
            </a:pPr>
            <a:r>
              <a:rPr lang="en-US" dirty="0"/>
              <a:t>You</a:t>
            </a:r>
          </a:p>
          <a:p>
            <a:pPr>
              <a:lnSpc>
                <a:spcPct val="150000"/>
              </a:lnSpc>
              <a:spcBef>
                <a:spcPts val="0"/>
              </a:spcBef>
              <a:spcAft>
                <a:spcPts val="400"/>
              </a:spcAft>
              <a:buFont typeface="+mj-ea"/>
              <a:buAutoNum type="circleNumDbPlain"/>
            </a:pPr>
            <a:r>
              <a:rPr lang="en-US" b="1" dirty="0"/>
              <a:t>Community</a:t>
            </a:r>
          </a:p>
          <a:p>
            <a:pPr marL="0" indent="0">
              <a:buNone/>
            </a:pPr>
            <a:endParaRPr lang="en-US" dirty="0"/>
          </a:p>
        </p:txBody>
      </p:sp>
      <p:pic>
        <p:nvPicPr>
          <p:cNvPr id="8" name="Picture 7" descr="Kumbaya Blank.jpg"/>
          <p:cNvPicPr>
            <a:picLocks noChangeAspect="1"/>
          </p:cNvPicPr>
          <p:nvPr/>
        </p:nvPicPr>
        <p:blipFill>
          <a:blip r:embed="rId30" cstate="print">
            <a:extLst>
              <a:ext uri="{28A0092B-C50C-407E-A947-70E740481C1C}">
                <a14:useLocalDpi xmlns:a14="http://schemas.microsoft.com/office/drawing/2010/main"/>
              </a:ext>
            </a:extLst>
          </a:blip>
          <a:stretch>
            <a:fillRect/>
          </a:stretch>
        </p:blipFill>
        <p:spPr>
          <a:xfrm>
            <a:off x="201083" y="2048936"/>
            <a:ext cx="1816322" cy="990059"/>
          </a:xfrm>
          <a:prstGeom prst="rect">
            <a:avLst/>
          </a:prstGeom>
        </p:spPr>
      </p:pic>
      <p:sp>
        <p:nvSpPr>
          <p:cNvPr id="4" name="Slide Number Placeholder 3"/>
          <p:cNvSpPr>
            <a:spLocks noGrp="1"/>
          </p:cNvSpPr>
          <p:nvPr>
            <p:ph type="sldNum" sz="quarter" idx="10"/>
          </p:nvPr>
        </p:nvSpPr>
        <p:spPr/>
        <p:txBody>
          <a:bodyPr/>
          <a:lstStyle/>
          <a:p>
            <a:fld id="{E5AB99D7-B173-BB49-BCCE-F0FBED44CA43}" type="slidenum">
              <a:rPr lang="en-US" smtClean="0"/>
              <a:pPr/>
              <a:t>35</a:t>
            </a:fld>
            <a:endParaRPr lang="en-US" dirty="0"/>
          </a:p>
        </p:txBody>
      </p:sp>
    </p:spTree>
    <p:extLst>
      <p:ext uri="{BB962C8B-B14F-4D97-AF65-F5344CB8AC3E}">
        <p14:creationId xmlns:p14="http://schemas.microsoft.com/office/powerpoint/2010/main" val="3107517164"/>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www kumbaya.png"/>
          <p:cNvPicPr>
            <a:picLocks noGrp="1" noChangeAspect="1"/>
          </p:cNvPicPr>
          <p:nvPr>
            <p:ph idx="1"/>
          </p:nvPr>
        </p:nvPicPr>
        <p:blipFill rotWithShape="1">
          <a:blip r:embed="rId3" cstate="print">
            <a:extLst>
              <a:ext uri="{28A0092B-C50C-407E-A947-70E740481C1C}">
                <a14:useLocalDpi xmlns:a14="http://schemas.microsoft.com/office/drawing/2010/main"/>
              </a:ext>
            </a:extLst>
          </a:blip>
          <a:srcRect b="-310"/>
          <a:stretch/>
        </p:blipFill>
        <p:spPr>
          <a:xfrm>
            <a:off x="186266" y="1371593"/>
            <a:ext cx="8780209" cy="5130800"/>
          </a:xfrm>
        </p:spPr>
      </p:pic>
      <p:sp>
        <p:nvSpPr>
          <p:cNvPr id="7" name="Title 6"/>
          <p:cNvSpPr>
            <a:spLocks noGrp="1"/>
          </p:cNvSpPr>
          <p:nvPr>
            <p:ph type="title"/>
          </p:nvPr>
        </p:nvSpPr>
        <p:spPr/>
        <p:txBody>
          <a:bodyPr/>
          <a:lstStyle/>
          <a:p>
            <a:r>
              <a:rPr lang="en-US" dirty="0" smtClean="0"/>
              <a:t>Get found, be sticky, calls to community action</a:t>
            </a:r>
            <a:endParaRPr lang="en-US" dirty="0"/>
          </a:p>
        </p:txBody>
      </p:sp>
      <p:sp>
        <p:nvSpPr>
          <p:cNvPr id="8" name="Text Placeholder 7"/>
          <p:cNvSpPr>
            <a:spLocks noGrp="1"/>
          </p:cNvSpPr>
          <p:nvPr>
            <p:ph type="body" sz="quarter" idx="12"/>
          </p:nvPr>
        </p:nvSpPr>
        <p:spPr>
          <a:xfrm>
            <a:off x="152400" y="280518"/>
            <a:ext cx="1909191" cy="1446681"/>
          </a:xfrm>
        </p:spPr>
        <p:txBody>
          <a:bodyPr/>
          <a:lstStyle/>
          <a:p>
            <a:pPr>
              <a:lnSpc>
                <a:spcPct val="150000"/>
              </a:lnSpc>
              <a:spcBef>
                <a:spcPts val="0"/>
              </a:spcBef>
              <a:spcAft>
                <a:spcPts val="400"/>
              </a:spcAft>
            </a:pPr>
            <a:r>
              <a:rPr lang="en-US" dirty="0"/>
              <a:t>Me</a:t>
            </a:r>
          </a:p>
          <a:p>
            <a:pPr>
              <a:lnSpc>
                <a:spcPct val="150000"/>
              </a:lnSpc>
              <a:spcBef>
                <a:spcPts val="0"/>
              </a:spcBef>
              <a:spcAft>
                <a:spcPts val="400"/>
              </a:spcAft>
            </a:pPr>
            <a:r>
              <a:rPr lang="en-US" dirty="0"/>
              <a:t>You</a:t>
            </a:r>
          </a:p>
          <a:p>
            <a:pPr>
              <a:lnSpc>
                <a:spcPct val="150000"/>
              </a:lnSpc>
              <a:spcBef>
                <a:spcPts val="0"/>
              </a:spcBef>
              <a:spcAft>
                <a:spcPts val="400"/>
              </a:spcAft>
            </a:pPr>
            <a:r>
              <a:rPr lang="en-US" b="1" dirty="0"/>
              <a:t>Community</a:t>
            </a:r>
          </a:p>
        </p:txBody>
      </p:sp>
      <p:sp>
        <p:nvSpPr>
          <p:cNvPr id="2" name="Slide Number Placeholder 1"/>
          <p:cNvSpPr>
            <a:spLocks noGrp="1"/>
          </p:cNvSpPr>
          <p:nvPr>
            <p:ph type="sldNum" sz="quarter" idx="10"/>
          </p:nvPr>
        </p:nvSpPr>
        <p:spPr>
          <a:xfrm>
            <a:off x="6553200" y="6356350"/>
            <a:ext cx="2133600" cy="365125"/>
          </a:xfrm>
        </p:spPr>
        <p:txBody>
          <a:bodyPr/>
          <a:lstStyle/>
          <a:p>
            <a:fld id="{E5AB99D7-B173-BB49-BCCE-F0FBED44CA43}" type="slidenum">
              <a:rPr lang="en-US" smtClean="0"/>
              <a:pPr/>
              <a:t>36</a:t>
            </a:fld>
            <a:endParaRPr lang="en-US"/>
          </a:p>
        </p:txBody>
      </p:sp>
      <p:sp>
        <p:nvSpPr>
          <p:cNvPr id="9" name="TextBox 8"/>
          <p:cNvSpPr txBox="1"/>
          <p:nvPr/>
        </p:nvSpPr>
        <p:spPr>
          <a:xfrm>
            <a:off x="1206500" y="6578600"/>
            <a:ext cx="6464300" cy="215444"/>
          </a:xfrm>
          <a:prstGeom prst="rect">
            <a:avLst/>
          </a:prstGeom>
          <a:noFill/>
        </p:spPr>
        <p:txBody>
          <a:bodyPr wrap="square" rtlCol="0">
            <a:spAutoFit/>
          </a:bodyPr>
          <a:lstStyle/>
          <a:p>
            <a:r>
              <a:rPr lang="en-US" sz="800" i="1" dirty="0">
                <a:solidFill>
                  <a:schemeClr val="tx1">
                    <a:lumMod val="65000"/>
                    <a:lumOff val="35000"/>
                  </a:schemeClr>
                </a:solidFill>
                <a:latin typeface="Georgia"/>
                <a:cs typeface="Georgia"/>
              </a:rPr>
              <a:t>p</a:t>
            </a:r>
            <a:r>
              <a:rPr lang="en-US" sz="800" i="1" dirty="0" smtClean="0">
                <a:solidFill>
                  <a:schemeClr val="tx1">
                    <a:lumMod val="65000"/>
                    <a:lumOff val="35000"/>
                  </a:schemeClr>
                </a:solidFill>
                <a:latin typeface="Georgia"/>
                <a:cs typeface="Georgia"/>
              </a:rPr>
              <a:t>ic source modified from:  http</a:t>
            </a:r>
            <a:r>
              <a:rPr lang="en-US" sz="800" i="1" dirty="0">
                <a:solidFill>
                  <a:schemeClr val="tx1">
                    <a:lumMod val="65000"/>
                    <a:lumOff val="35000"/>
                  </a:schemeClr>
                </a:solidFill>
                <a:latin typeface="Georgia"/>
                <a:cs typeface="Georgia"/>
              </a:rPr>
              <a:t>://www.s3talentmanagement.com/images/graphic-</a:t>
            </a:r>
            <a:r>
              <a:rPr lang="en-US" sz="800" i="1" dirty="0" err="1">
                <a:solidFill>
                  <a:schemeClr val="tx1">
                    <a:lumMod val="65000"/>
                    <a:lumOff val="35000"/>
                  </a:schemeClr>
                </a:solidFill>
                <a:latin typeface="Georgia"/>
                <a:cs typeface="Georgia"/>
              </a:rPr>
              <a:t>development_center.jpg</a:t>
            </a:r>
            <a:endParaRPr lang="en-US" sz="800" i="1" dirty="0">
              <a:solidFill>
                <a:schemeClr val="tx1">
                  <a:lumMod val="65000"/>
                  <a:lumOff val="35000"/>
                </a:schemeClr>
              </a:solidFill>
              <a:latin typeface="Georgia"/>
              <a:cs typeface="Georgia"/>
            </a:endParaRPr>
          </a:p>
        </p:txBody>
      </p:sp>
    </p:spTree>
    <p:extLst>
      <p:ext uri="{BB962C8B-B14F-4D97-AF65-F5344CB8AC3E}">
        <p14:creationId xmlns:p14="http://schemas.microsoft.com/office/powerpoint/2010/main" val="2626719180"/>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smtClean="0"/>
              <a:t>The principles of the best organization development</a:t>
            </a:r>
            <a:endParaRPr lang="en-US" dirty="0"/>
          </a:p>
        </p:txBody>
      </p:sp>
      <p:pic>
        <p:nvPicPr>
          <p:cNvPr id="12" name="Content Placeholder 2" descr="OD Kumbaya.png"/>
          <p:cNvPicPr>
            <a:picLocks noGrp="1" noChangeAspect="1"/>
          </p:cNvPicPr>
          <p:nvPr>
            <p:ph idx="1"/>
          </p:nvPr>
        </p:nvPicPr>
        <p:blipFill rotWithShape="1">
          <a:blip r:embed="rId3" cstate="print">
            <a:extLst>
              <a:ext uri="{28A0092B-C50C-407E-A947-70E740481C1C}">
                <a14:useLocalDpi xmlns:a14="http://schemas.microsoft.com/office/drawing/2010/main"/>
              </a:ext>
            </a:extLst>
          </a:blip>
          <a:srcRect t="-1034"/>
          <a:stretch/>
        </p:blipFill>
        <p:spPr>
          <a:xfrm>
            <a:off x="0" y="1049859"/>
            <a:ext cx="9144000" cy="4955418"/>
          </a:xfrm>
        </p:spPr>
      </p:pic>
      <p:sp>
        <p:nvSpPr>
          <p:cNvPr id="8" name="Text Placeholder 7"/>
          <p:cNvSpPr>
            <a:spLocks noGrp="1"/>
          </p:cNvSpPr>
          <p:nvPr>
            <p:ph type="body" sz="quarter" idx="12"/>
          </p:nvPr>
        </p:nvSpPr>
        <p:spPr>
          <a:xfrm>
            <a:off x="152400" y="280518"/>
            <a:ext cx="1909191" cy="1429749"/>
          </a:xfrm>
        </p:spPr>
        <p:txBody>
          <a:bodyPr/>
          <a:lstStyle/>
          <a:p>
            <a:pPr>
              <a:lnSpc>
                <a:spcPct val="150000"/>
              </a:lnSpc>
              <a:spcBef>
                <a:spcPts val="0"/>
              </a:spcBef>
              <a:spcAft>
                <a:spcPts val="400"/>
              </a:spcAft>
              <a:buFont typeface="+mj-ea"/>
              <a:buAutoNum type="circleNumDbPlain"/>
            </a:pPr>
            <a:r>
              <a:rPr lang="en-US" dirty="0"/>
              <a:t>Me</a:t>
            </a:r>
          </a:p>
          <a:p>
            <a:pPr>
              <a:lnSpc>
                <a:spcPct val="150000"/>
              </a:lnSpc>
              <a:spcBef>
                <a:spcPts val="0"/>
              </a:spcBef>
              <a:spcAft>
                <a:spcPts val="400"/>
              </a:spcAft>
              <a:buFont typeface="+mj-ea"/>
              <a:buAutoNum type="circleNumDbPlain"/>
            </a:pPr>
            <a:r>
              <a:rPr lang="en-US" dirty="0"/>
              <a:t>You</a:t>
            </a:r>
          </a:p>
          <a:p>
            <a:pPr>
              <a:lnSpc>
                <a:spcPct val="150000"/>
              </a:lnSpc>
              <a:spcBef>
                <a:spcPts val="0"/>
              </a:spcBef>
              <a:spcAft>
                <a:spcPts val="400"/>
              </a:spcAft>
              <a:buFont typeface="+mj-ea"/>
              <a:buAutoNum type="circleNumDbPlain"/>
            </a:pPr>
            <a:r>
              <a:rPr lang="en-US" b="1" dirty="0"/>
              <a:t>Community</a:t>
            </a:r>
          </a:p>
          <a:p>
            <a:pPr marL="0" indent="0">
              <a:buNone/>
            </a:pPr>
            <a:endParaRPr lang="en-US" dirty="0"/>
          </a:p>
        </p:txBody>
      </p:sp>
      <p:sp>
        <p:nvSpPr>
          <p:cNvPr id="4" name="Slide Number Placeholder 3"/>
          <p:cNvSpPr>
            <a:spLocks noGrp="1"/>
          </p:cNvSpPr>
          <p:nvPr>
            <p:ph type="sldNum" sz="quarter" idx="10"/>
          </p:nvPr>
        </p:nvSpPr>
        <p:spPr/>
        <p:txBody>
          <a:bodyPr/>
          <a:lstStyle/>
          <a:p>
            <a:fld id="{E5AB99D7-B173-BB49-BCCE-F0FBED44CA43}" type="slidenum">
              <a:rPr lang="en-US" smtClean="0"/>
              <a:pPr/>
              <a:t>37</a:t>
            </a:fld>
            <a:endParaRPr lang="en-US"/>
          </a:p>
        </p:txBody>
      </p:sp>
      <p:sp>
        <p:nvSpPr>
          <p:cNvPr id="6" name="TextBox 5"/>
          <p:cNvSpPr txBox="1"/>
          <p:nvPr/>
        </p:nvSpPr>
        <p:spPr>
          <a:xfrm>
            <a:off x="3336834" y="6070600"/>
            <a:ext cx="2768600" cy="400110"/>
          </a:xfrm>
          <a:prstGeom prst="rect">
            <a:avLst/>
          </a:prstGeom>
          <a:noFill/>
        </p:spPr>
        <p:txBody>
          <a:bodyPr wrap="square" rtlCol="0">
            <a:spAutoFit/>
          </a:bodyPr>
          <a:lstStyle/>
          <a:p>
            <a:pPr algn="ctr"/>
            <a:r>
              <a:rPr lang="en-US" sz="2000" dirty="0" smtClean="0">
                <a:latin typeface="Georgia"/>
                <a:cs typeface="Georgia"/>
                <a:hlinkClick r:id="rId4" tooltip="click to open"/>
              </a:rPr>
              <a:t>www.TobyElwin.com</a:t>
            </a:r>
            <a:endParaRPr lang="en-US" sz="2000" dirty="0">
              <a:latin typeface="Georgia"/>
              <a:cs typeface="Georgia"/>
            </a:endParaRPr>
          </a:p>
        </p:txBody>
      </p:sp>
      <p:sp>
        <p:nvSpPr>
          <p:cNvPr id="7" name="TextBox 6"/>
          <p:cNvSpPr txBox="1"/>
          <p:nvPr/>
        </p:nvSpPr>
        <p:spPr>
          <a:xfrm>
            <a:off x="1206500" y="6578600"/>
            <a:ext cx="6464300" cy="215444"/>
          </a:xfrm>
          <a:prstGeom prst="rect">
            <a:avLst/>
          </a:prstGeom>
          <a:noFill/>
        </p:spPr>
        <p:txBody>
          <a:bodyPr wrap="square" rtlCol="0">
            <a:spAutoFit/>
          </a:bodyPr>
          <a:lstStyle/>
          <a:p>
            <a:r>
              <a:rPr lang="en-US" sz="800" i="1" dirty="0">
                <a:solidFill>
                  <a:schemeClr val="tx1">
                    <a:lumMod val="65000"/>
                    <a:lumOff val="35000"/>
                  </a:schemeClr>
                </a:solidFill>
                <a:latin typeface="Georgia"/>
                <a:cs typeface="Georgia"/>
              </a:rPr>
              <a:t>p</a:t>
            </a:r>
            <a:r>
              <a:rPr lang="en-US" sz="800" i="1" dirty="0" smtClean="0">
                <a:solidFill>
                  <a:schemeClr val="tx1">
                    <a:lumMod val="65000"/>
                    <a:lumOff val="35000"/>
                  </a:schemeClr>
                </a:solidFill>
                <a:latin typeface="Georgia"/>
                <a:cs typeface="Georgia"/>
              </a:rPr>
              <a:t>ic source:  http</a:t>
            </a:r>
            <a:r>
              <a:rPr lang="en-US" sz="800" i="1" dirty="0">
                <a:solidFill>
                  <a:schemeClr val="tx1">
                    <a:lumMod val="65000"/>
                    <a:lumOff val="35000"/>
                  </a:schemeClr>
                </a:solidFill>
                <a:latin typeface="Georgia"/>
                <a:cs typeface="Georgia"/>
              </a:rPr>
              <a:t>://www.s3talentmanagement.com/images/graphic-</a:t>
            </a:r>
            <a:r>
              <a:rPr lang="en-US" sz="800" i="1" dirty="0" err="1">
                <a:solidFill>
                  <a:schemeClr val="tx1">
                    <a:lumMod val="65000"/>
                    <a:lumOff val="35000"/>
                  </a:schemeClr>
                </a:solidFill>
                <a:latin typeface="Georgia"/>
                <a:cs typeface="Georgia"/>
              </a:rPr>
              <a:t>development_center.jpg</a:t>
            </a:r>
            <a:endParaRPr lang="en-US" sz="800" i="1" dirty="0">
              <a:solidFill>
                <a:schemeClr val="tx1">
                  <a:lumMod val="65000"/>
                  <a:lumOff val="35000"/>
                </a:schemeClr>
              </a:solidFill>
              <a:latin typeface="Georgia"/>
              <a:cs typeface="Georgia"/>
            </a:endParaRPr>
          </a:p>
        </p:txBody>
      </p:sp>
    </p:spTree>
    <p:extLst>
      <p:ext uri="{BB962C8B-B14F-4D97-AF65-F5344CB8AC3E}">
        <p14:creationId xmlns:p14="http://schemas.microsoft.com/office/powerpoint/2010/main" val="1914695317"/>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pPr marL="0" indent="0">
              <a:buNone/>
            </a:pPr>
            <a:r>
              <a:rPr lang="en-US" dirty="0" smtClean="0"/>
              <a:t>Appendix 1</a:t>
            </a:r>
            <a:endParaRPr lang="en-US" dirty="0"/>
          </a:p>
        </p:txBody>
      </p:sp>
      <p:sp>
        <p:nvSpPr>
          <p:cNvPr id="3" name="Slide Number Placeholder 2"/>
          <p:cNvSpPr>
            <a:spLocks noGrp="1"/>
          </p:cNvSpPr>
          <p:nvPr>
            <p:ph type="sldNum" sz="quarter" idx="4294967295"/>
          </p:nvPr>
        </p:nvSpPr>
        <p:spPr>
          <a:xfrm>
            <a:off x="6553200" y="6356350"/>
            <a:ext cx="2133600" cy="365125"/>
          </a:xfrm>
        </p:spPr>
        <p:txBody>
          <a:bodyPr/>
          <a:lstStyle/>
          <a:p>
            <a:fld id="{E5AB99D7-B173-BB49-BCCE-F0FBED44CA43}" type="slidenum">
              <a:rPr lang="en-US" smtClean="0"/>
              <a:pPr/>
              <a:t>38</a:t>
            </a:fld>
            <a:endParaRPr lang="en-US"/>
          </a:p>
        </p:txBody>
      </p:sp>
    </p:spTree>
    <p:extLst>
      <p:ext uri="{BB962C8B-B14F-4D97-AF65-F5344CB8AC3E}">
        <p14:creationId xmlns:p14="http://schemas.microsoft.com/office/powerpoint/2010/main" val="63112327"/>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6553200" y="6356350"/>
            <a:ext cx="2133600" cy="365125"/>
          </a:xfrm>
        </p:spPr>
        <p:txBody>
          <a:bodyPr/>
          <a:lstStyle/>
          <a:p>
            <a:fld id="{E5AB99D7-B173-BB49-BCCE-F0FBED44CA43}" type="slidenum">
              <a:rPr lang="en-US" smtClean="0"/>
              <a:pPr/>
              <a:t>39</a:t>
            </a:fld>
            <a:endParaRPr lang="en-US"/>
          </a:p>
        </p:txBody>
      </p:sp>
      <p:sp>
        <p:nvSpPr>
          <p:cNvPr id="4" name="Title 3"/>
          <p:cNvSpPr>
            <a:spLocks noGrp="1"/>
          </p:cNvSpPr>
          <p:nvPr>
            <p:ph type="title"/>
          </p:nvPr>
        </p:nvSpPr>
        <p:spPr/>
        <p:txBody>
          <a:bodyPr/>
          <a:lstStyle/>
          <a:p>
            <a:r>
              <a:rPr lang="en-US" dirty="0" smtClean="0"/>
              <a:t>Persona and keyword breakout 1 of 3</a:t>
            </a:r>
            <a:endParaRPr lang="en-US" dirty="0"/>
          </a:p>
        </p:txBody>
      </p:sp>
      <p:sp>
        <p:nvSpPr>
          <p:cNvPr id="5" name="Text Placeholder 4"/>
          <p:cNvSpPr>
            <a:spLocks noGrp="1"/>
          </p:cNvSpPr>
          <p:nvPr>
            <p:ph type="body" sz="quarter" idx="12"/>
          </p:nvPr>
        </p:nvSpPr>
        <p:spPr/>
        <p:txBody>
          <a:bodyPr/>
          <a:lstStyle/>
          <a:p>
            <a:pPr>
              <a:buFont typeface="+mj-ea"/>
              <a:buAutoNum type="circleNumDbPlain" startAt="2"/>
            </a:pPr>
            <a:r>
              <a:rPr lang="en-US" dirty="0" smtClean="0"/>
              <a:t>You</a:t>
            </a:r>
            <a:endParaRPr lang="en-US" dirty="0"/>
          </a:p>
        </p:txBody>
      </p:sp>
      <p:pic>
        <p:nvPicPr>
          <p:cNvPr id="9" name="Content Placeholder 8" descr="Screen shot 2012-02-28 at 6.54.20 AM, Feb 28, 2012.png"/>
          <p:cNvPicPr>
            <a:picLocks noGrp="1" noChangeAspect="1"/>
          </p:cNvPicPr>
          <p:nvPr>
            <p:ph idx="1"/>
          </p:nvPr>
        </p:nvPicPr>
        <p:blipFill>
          <a:blip r:embed="rId2" cstate="print">
            <a:extLst>
              <a:ext uri="{28A0092B-C50C-407E-A947-70E740481C1C}">
                <a14:useLocalDpi xmlns:a14="http://schemas.microsoft.com/office/drawing/2010/main"/>
              </a:ext>
            </a:extLst>
          </a:blip>
          <a:srcRect l="-7404" r="-7404"/>
          <a:stretch>
            <a:fillRect/>
          </a:stretch>
        </p:blipFill>
        <p:spPr/>
      </p:pic>
      <p:sp>
        <p:nvSpPr>
          <p:cNvPr id="6" name="TextBox 5"/>
          <p:cNvSpPr txBox="1"/>
          <p:nvPr/>
        </p:nvSpPr>
        <p:spPr>
          <a:xfrm>
            <a:off x="1206500" y="6578600"/>
            <a:ext cx="7454900" cy="215444"/>
          </a:xfrm>
          <a:prstGeom prst="rect">
            <a:avLst/>
          </a:prstGeom>
          <a:noFill/>
        </p:spPr>
        <p:txBody>
          <a:bodyPr wrap="square" rtlCol="0">
            <a:spAutoFit/>
          </a:bodyPr>
          <a:lstStyle/>
          <a:p>
            <a:r>
              <a:rPr lang="en-US" sz="800" i="1" dirty="0" smtClean="0">
                <a:solidFill>
                  <a:schemeClr val="tx1">
                    <a:lumMod val="65000"/>
                    <a:lumOff val="35000"/>
                  </a:schemeClr>
                </a:solidFill>
                <a:latin typeface="Georgia"/>
                <a:cs typeface="Georgia"/>
              </a:rPr>
              <a:t>Persona matrix worksheet </a:t>
            </a:r>
            <a:r>
              <a:rPr lang="en-US" sz="800" i="1" dirty="0">
                <a:solidFill>
                  <a:schemeClr val="tx1">
                    <a:lumMod val="65000"/>
                    <a:lumOff val="35000"/>
                  </a:schemeClr>
                </a:solidFill>
                <a:latin typeface="Georgia"/>
                <a:cs typeface="Georgia"/>
              </a:rPr>
              <a:t>modified from </a:t>
            </a:r>
            <a:r>
              <a:rPr lang="en-US" sz="800" i="1" dirty="0" err="1">
                <a:solidFill>
                  <a:schemeClr val="tx1">
                    <a:lumMod val="65000"/>
                    <a:lumOff val="35000"/>
                  </a:schemeClr>
                </a:solidFill>
                <a:latin typeface="Georgia"/>
                <a:cs typeface="Georgia"/>
              </a:rPr>
              <a:t>Lene</a:t>
            </a:r>
            <a:r>
              <a:rPr lang="en-US" sz="800" i="1" dirty="0">
                <a:solidFill>
                  <a:schemeClr val="tx1">
                    <a:lumMod val="65000"/>
                    <a:lumOff val="35000"/>
                  </a:schemeClr>
                </a:solidFill>
                <a:latin typeface="Georgia"/>
                <a:cs typeface="Georgia"/>
              </a:rPr>
              <a:t> Nielsen PhD http://</a:t>
            </a:r>
            <a:r>
              <a:rPr lang="en-US" sz="800" i="1" dirty="0" err="1">
                <a:solidFill>
                  <a:schemeClr val="tx1">
                    <a:lumMod val="65000"/>
                    <a:lumOff val="35000"/>
                  </a:schemeClr>
                </a:solidFill>
                <a:latin typeface="Georgia"/>
                <a:cs typeface="Georgia"/>
              </a:rPr>
              <a:t>www.hceye.org</a:t>
            </a:r>
            <a:r>
              <a:rPr lang="en-US" sz="800" i="1" dirty="0">
                <a:solidFill>
                  <a:schemeClr val="tx1">
                    <a:lumMod val="65000"/>
                    <a:lumOff val="35000"/>
                  </a:schemeClr>
                </a:solidFill>
                <a:latin typeface="Georgia"/>
                <a:cs typeface="Georgia"/>
              </a:rPr>
              <a:t>/</a:t>
            </a:r>
            <a:r>
              <a:rPr lang="en-US" sz="800" i="1" dirty="0" err="1">
                <a:solidFill>
                  <a:schemeClr val="tx1">
                    <a:lumMod val="65000"/>
                    <a:lumOff val="35000"/>
                  </a:schemeClr>
                </a:solidFill>
                <a:latin typeface="Georgia"/>
                <a:cs typeface="Georgia"/>
              </a:rPr>
              <a:t>HCInsight-</a:t>
            </a:r>
            <a:r>
              <a:rPr lang="en-US" sz="800" i="1" dirty="0" err="1" smtClean="0">
                <a:solidFill>
                  <a:schemeClr val="tx1">
                    <a:lumMod val="65000"/>
                    <a:lumOff val="35000"/>
                  </a:schemeClr>
                </a:solidFill>
                <a:latin typeface="Georgia"/>
                <a:cs typeface="Georgia"/>
              </a:rPr>
              <a:t>Nielsen.htm</a:t>
            </a:r>
            <a:endParaRPr lang="en-US" sz="800" i="1" dirty="0">
              <a:solidFill>
                <a:schemeClr val="tx1">
                  <a:lumMod val="65000"/>
                  <a:lumOff val="35000"/>
                </a:schemeClr>
              </a:solidFill>
              <a:latin typeface="Georgia"/>
              <a:cs typeface="Georgia"/>
            </a:endParaRPr>
          </a:p>
        </p:txBody>
      </p:sp>
    </p:spTree>
    <p:extLst>
      <p:ext uri="{BB962C8B-B14F-4D97-AF65-F5344CB8AC3E}">
        <p14:creationId xmlns:p14="http://schemas.microsoft.com/office/powerpoint/2010/main" val="2678603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Line 163"/>
          <p:cNvSpPr>
            <a:spLocks noChangeShapeType="1"/>
          </p:cNvSpPr>
          <p:nvPr/>
        </p:nvSpPr>
        <p:spPr bwMode="gray">
          <a:xfrm rot="20040000" flipV="1">
            <a:off x="1333693" y="2883883"/>
            <a:ext cx="602862" cy="207581"/>
          </a:xfrm>
          <a:prstGeom prst="line">
            <a:avLst/>
          </a:prstGeom>
          <a:noFill/>
          <a:ln w="12700">
            <a:solidFill>
              <a:srgbClr val="FF6600"/>
            </a:solidFill>
            <a:round/>
            <a:headEnd/>
            <a:tailEnd type="oval" w="lg" len="lg"/>
          </a:ln>
          <a:effectLst/>
        </p:spPr>
        <p:txBody>
          <a:bodyPr>
            <a:prstTxWarp prst="textNoShape">
              <a:avLst/>
            </a:prstTxWarp>
          </a:bodyPr>
          <a:lstStyle/>
          <a:p>
            <a:endParaRPr lang="en-US"/>
          </a:p>
        </p:txBody>
      </p:sp>
      <p:pic>
        <p:nvPicPr>
          <p:cNvPr id="45" name="Picture 44"/>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377648" y="3856783"/>
            <a:ext cx="1701800" cy="600918"/>
          </a:xfrm>
          <a:prstGeom prst="rect">
            <a:avLst/>
          </a:prstGeom>
        </p:spPr>
      </p:pic>
      <p:sp>
        <p:nvSpPr>
          <p:cNvPr id="42" name="Line 163"/>
          <p:cNvSpPr>
            <a:spLocks noChangeShapeType="1"/>
          </p:cNvSpPr>
          <p:nvPr/>
        </p:nvSpPr>
        <p:spPr bwMode="gray">
          <a:xfrm rot="20040000">
            <a:off x="6445868" y="3220267"/>
            <a:ext cx="401989" cy="877839"/>
          </a:xfrm>
          <a:prstGeom prst="line">
            <a:avLst/>
          </a:prstGeom>
          <a:noFill/>
          <a:ln w="12700">
            <a:solidFill>
              <a:srgbClr val="FF6600"/>
            </a:solidFill>
            <a:round/>
            <a:headEnd/>
            <a:tailEnd type="oval" w="lg" len="lg"/>
          </a:ln>
          <a:effectLst/>
        </p:spPr>
        <p:txBody>
          <a:bodyPr>
            <a:prstTxWarp prst="textNoShape">
              <a:avLst/>
            </a:prstTxWarp>
          </a:bodyPr>
          <a:lstStyle/>
          <a:p>
            <a:endParaRPr lang="en-US"/>
          </a:p>
        </p:txBody>
      </p:sp>
      <p:sp>
        <p:nvSpPr>
          <p:cNvPr id="7" name="Content Placeholder 6"/>
          <p:cNvSpPr>
            <a:spLocks noGrp="1"/>
          </p:cNvSpPr>
          <p:nvPr>
            <p:ph idx="1"/>
          </p:nvPr>
        </p:nvSpPr>
        <p:spPr/>
        <p:txBody>
          <a:bodyPr/>
          <a:lstStyle/>
          <a:p>
            <a:r>
              <a:rPr lang="en-US" dirty="0" smtClean="0"/>
              <a:t>Education/Source Timeline</a:t>
            </a:r>
            <a:endParaRPr lang="en-US" dirty="0"/>
          </a:p>
        </p:txBody>
      </p:sp>
      <p:sp>
        <p:nvSpPr>
          <p:cNvPr id="54" name="Title 53"/>
          <p:cNvSpPr>
            <a:spLocks noGrp="1"/>
          </p:cNvSpPr>
          <p:nvPr>
            <p:ph type="title"/>
          </p:nvPr>
        </p:nvSpPr>
        <p:spPr/>
        <p:txBody>
          <a:bodyPr/>
          <a:lstStyle/>
          <a:p>
            <a:r>
              <a:rPr lang="en-US" dirty="0">
                <a:cs typeface="Georgia"/>
              </a:rPr>
              <a:t>My discovery of the new world of marketing and buy-in</a:t>
            </a:r>
          </a:p>
        </p:txBody>
      </p:sp>
      <p:sp>
        <p:nvSpPr>
          <p:cNvPr id="55" name="Text Placeholder 54"/>
          <p:cNvSpPr>
            <a:spLocks noGrp="1"/>
          </p:cNvSpPr>
          <p:nvPr>
            <p:ph type="body" sz="quarter" idx="12"/>
          </p:nvPr>
        </p:nvSpPr>
        <p:spPr/>
        <p:txBody>
          <a:bodyPr/>
          <a:lstStyle/>
          <a:p>
            <a:r>
              <a:rPr lang="en-US" dirty="0" smtClean="0"/>
              <a:t>Me</a:t>
            </a:r>
            <a:endParaRPr lang="en-US" dirty="0"/>
          </a:p>
        </p:txBody>
      </p:sp>
      <p:sp>
        <p:nvSpPr>
          <p:cNvPr id="19" name="Text Box 151"/>
          <p:cNvSpPr txBox="1">
            <a:spLocks noChangeArrowheads="1"/>
          </p:cNvSpPr>
          <p:nvPr/>
        </p:nvSpPr>
        <p:spPr bwMode="auto">
          <a:xfrm>
            <a:off x="7955280" y="2856650"/>
            <a:ext cx="1143000" cy="304800"/>
          </a:xfrm>
          <a:prstGeom prst="rect">
            <a:avLst/>
          </a:prstGeom>
          <a:noFill/>
          <a:ln w="9525">
            <a:noFill/>
            <a:miter lim="800000"/>
            <a:headEnd/>
            <a:tailEnd/>
          </a:ln>
          <a:effectLst/>
        </p:spPr>
        <p:txBody>
          <a:bodyPr>
            <a:prstTxWarp prst="textNoShape">
              <a:avLst/>
            </a:prstTxWarp>
            <a:spAutoFit/>
          </a:bodyPr>
          <a:lstStyle/>
          <a:p>
            <a:pPr algn="r">
              <a:spcBef>
                <a:spcPct val="50000"/>
              </a:spcBef>
            </a:pPr>
            <a:r>
              <a:rPr lang="en-US" sz="1400" b="1" dirty="0"/>
              <a:t>Present</a:t>
            </a:r>
          </a:p>
        </p:txBody>
      </p:sp>
      <p:sp>
        <p:nvSpPr>
          <p:cNvPr id="22" name="AutoShape 68"/>
          <p:cNvSpPr>
            <a:spLocks noChangeArrowheads="1"/>
          </p:cNvSpPr>
          <p:nvPr/>
        </p:nvSpPr>
        <p:spPr bwMode="auto">
          <a:xfrm>
            <a:off x="247856" y="3194049"/>
            <a:ext cx="8754858" cy="294217"/>
          </a:xfrm>
          <a:prstGeom prst="roundRect">
            <a:avLst>
              <a:gd name="adj" fmla="val 36495"/>
            </a:avLst>
          </a:prstGeom>
          <a:solidFill>
            <a:srgbClr val="336699"/>
          </a:solidFill>
          <a:ln w="9525">
            <a:solidFill>
              <a:srgbClr val="336699"/>
            </a:solidFill>
            <a:round/>
            <a:headEnd/>
            <a:tailEnd/>
          </a:ln>
          <a:effectLst/>
        </p:spPr>
        <p:txBody>
          <a:bodyPr wrap="none" anchor="ctr">
            <a:prstTxWarp prst="textNoShape">
              <a:avLst/>
            </a:prstTxWarp>
          </a:bodyPr>
          <a:lstStyle/>
          <a:p>
            <a:pPr algn="ctr">
              <a:lnSpc>
                <a:spcPct val="80000"/>
              </a:lnSpc>
              <a:spcBef>
                <a:spcPct val="50000"/>
              </a:spcBef>
            </a:pPr>
            <a:r>
              <a:rPr lang="en-US" sz="1400" b="1" dirty="0" smtClean="0">
                <a:solidFill>
                  <a:schemeClr val="bg1"/>
                </a:solidFill>
                <a:latin typeface="Arial Narrow" pitchFamily="-110" charset="0"/>
              </a:rPr>
              <a:t>Learning about community</a:t>
            </a:r>
            <a:endParaRPr lang="en-US" sz="1400" b="1" dirty="0">
              <a:solidFill>
                <a:schemeClr val="bg1"/>
              </a:solidFill>
              <a:latin typeface="Arial Narrow" pitchFamily="-110" charset="0"/>
            </a:endParaRPr>
          </a:p>
        </p:txBody>
      </p:sp>
      <p:sp>
        <p:nvSpPr>
          <p:cNvPr id="24" name="Line 186"/>
          <p:cNvSpPr>
            <a:spLocks noChangeShapeType="1"/>
          </p:cNvSpPr>
          <p:nvPr/>
        </p:nvSpPr>
        <p:spPr bwMode="gray">
          <a:xfrm rot="20040000" flipH="1" flipV="1">
            <a:off x="5299315" y="2635501"/>
            <a:ext cx="336067" cy="672595"/>
          </a:xfrm>
          <a:prstGeom prst="line">
            <a:avLst/>
          </a:prstGeom>
          <a:noFill/>
          <a:ln w="9525">
            <a:solidFill>
              <a:srgbClr val="336699"/>
            </a:solidFill>
            <a:bevel/>
            <a:headEnd/>
            <a:tailEnd type="diamond" w="lg" len="lg"/>
          </a:ln>
          <a:effectLst/>
        </p:spPr>
        <p:txBody>
          <a:bodyPr>
            <a:prstTxWarp prst="textNoShape">
              <a:avLst/>
            </a:prstTxWarp>
          </a:bodyPr>
          <a:lstStyle/>
          <a:p>
            <a:endParaRPr lang="en-US"/>
          </a:p>
        </p:txBody>
      </p:sp>
      <p:sp>
        <p:nvSpPr>
          <p:cNvPr id="25" name="Line 186"/>
          <p:cNvSpPr>
            <a:spLocks noChangeShapeType="1"/>
          </p:cNvSpPr>
          <p:nvPr/>
        </p:nvSpPr>
        <p:spPr bwMode="gray">
          <a:xfrm rot="20040000" flipH="1">
            <a:off x="5152540" y="3556597"/>
            <a:ext cx="931311" cy="680534"/>
          </a:xfrm>
          <a:prstGeom prst="line">
            <a:avLst/>
          </a:prstGeom>
          <a:noFill/>
          <a:ln w="9525">
            <a:solidFill>
              <a:srgbClr val="336699"/>
            </a:solidFill>
            <a:bevel/>
            <a:headEnd/>
            <a:tailEnd type="diamond" w="lg" len="lg"/>
          </a:ln>
          <a:effectLst/>
        </p:spPr>
        <p:txBody>
          <a:bodyPr>
            <a:prstTxWarp prst="textNoShape">
              <a:avLst/>
            </a:prstTxWarp>
          </a:bodyPr>
          <a:lstStyle/>
          <a:p>
            <a:endParaRPr lang="en-US"/>
          </a:p>
        </p:txBody>
      </p:sp>
      <p:sp>
        <p:nvSpPr>
          <p:cNvPr id="26" name="Line 186"/>
          <p:cNvSpPr>
            <a:spLocks noChangeShapeType="1"/>
          </p:cNvSpPr>
          <p:nvPr/>
        </p:nvSpPr>
        <p:spPr bwMode="gray">
          <a:xfrm rot="20040000" flipH="1">
            <a:off x="2612098" y="3354718"/>
            <a:ext cx="169544" cy="947424"/>
          </a:xfrm>
          <a:prstGeom prst="line">
            <a:avLst/>
          </a:prstGeom>
          <a:noFill/>
          <a:ln w="9525">
            <a:solidFill>
              <a:srgbClr val="336699"/>
            </a:solidFill>
            <a:bevel/>
            <a:headEnd/>
            <a:tailEnd type="diamond" w="lg" len="lg"/>
          </a:ln>
          <a:effectLst/>
        </p:spPr>
        <p:txBody>
          <a:bodyPr>
            <a:prstTxWarp prst="textNoShape">
              <a:avLst/>
            </a:prstTxWarp>
          </a:bodyPr>
          <a:lstStyle/>
          <a:p>
            <a:endParaRPr lang="en-US"/>
          </a:p>
        </p:txBody>
      </p:sp>
      <p:sp>
        <p:nvSpPr>
          <p:cNvPr id="27" name="Left Brace 26"/>
          <p:cNvSpPr/>
          <p:nvPr/>
        </p:nvSpPr>
        <p:spPr>
          <a:xfrm rot="16200000">
            <a:off x="1736273" y="1206497"/>
            <a:ext cx="228599" cy="2641602"/>
          </a:xfrm>
          <a:prstGeom prst="leftBrace">
            <a:avLst>
              <a:gd name="adj1" fmla="val 101306"/>
              <a:gd name="adj2" fmla="val 50150"/>
            </a:avLst>
          </a:prstGeom>
          <a:ln>
            <a:solidFill>
              <a:srgbClr val="FF66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 name="TextBox 1"/>
          <p:cNvSpPr txBox="1"/>
          <p:nvPr/>
        </p:nvSpPr>
        <p:spPr>
          <a:xfrm>
            <a:off x="1511300" y="2311400"/>
            <a:ext cx="184666" cy="369332"/>
          </a:xfrm>
          <a:prstGeom prst="rect">
            <a:avLst/>
          </a:prstGeom>
          <a:noFill/>
        </p:spPr>
        <p:txBody>
          <a:bodyPr wrap="none" rtlCol="0">
            <a:spAutoFit/>
          </a:bodyPr>
          <a:lstStyle/>
          <a:p>
            <a:endParaRPr lang="en-US" dirty="0"/>
          </a:p>
        </p:txBody>
      </p:sp>
      <p:sp>
        <p:nvSpPr>
          <p:cNvPr id="29" name="Text Box 155"/>
          <p:cNvSpPr txBox="1">
            <a:spLocks noChangeArrowheads="1"/>
          </p:cNvSpPr>
          <p:nvPr/>
        </p:nvSpPr>
        <p:spPr bwMode="auto">
          <a:xfrm>
            <a:off x="192400" y="1791665"/>
            <a:ext cx="2021757" cy="523220"/>
          </a:xfrm>
          <a:prstGeom prst="rect">
            <a:avLst/>
          </a:prstGeom>
          <a:noFill/>
          <a:ln w="9525">
            <a:noFill/>
            <a:miter lim="800000"/>
            <a:headEnd/>
            <a:tailEnd/>
          </a:ln>
          <a:effectLst/>
        </p:spPr>
        <p:txBody>
          <a:bodyPr wrap="square">
            <a:prstTxWarp prst="textNoShape">
              <a:avLst/>
            </a:prstTxWarp>
            <a:spAutoFit/>
          </a:bodyPr>
          <a:lstStyle/>
          <a:p>
            <a:pPr>
              <a:spcBef>
                <a:spcPct val="50000"/>
              </a:spcBef>
            </a:pPr>
            <a:r>
              <a:rPr lang="en-US" sz="1400" b="1" dirty="0" smtClean="0"/>
              <a:t>Emotional Intelligence</a:t>
            </a:r>
            <a:br>
              <a:rPr lang="en-US" sz="1400" b="1" dirty="0" smtClean="0"/>
            </a:br>
            <a:r>
              <a:rPr lang="en-US" sz="1400" dirty="0" smtClean="0"/>
              <a:t>Richard </a:t>
            </a:r>
            <a:r>
              <a:rPr lang="en-US" sz="1400" dirty="0" err="1" smtClean="0"/>
              <a:t>Boyatzis</a:t>
            </a:r>
            <a:endParaRPr lang="en-US" sz="1400" dirty="0"/>
          </a:p>
        </p:txBody>
      </p:sp>
      <p:sp>
        <p:nvSpPr>
          <p:cNvPr id="31" name="Text Box 155"/>
          <p:cNvSpPr txBox="1">
            <a:spLocks noChangeArrowheads="1"/>
          </p:cNvSpPr>
          <p:nvPr/>
        </p:nvSpPr>
        <p:spPr bwMode="auto">
          <a:xfrm>
            <a:off x="2085341" y="1791665"/>
            <a:ext cx="1884317" cy="523220"/>
          </a:xfrm>
          <a:prstGeom prst="rect">
            <a:avLst/>
          </a:prstGeom>
          <a:noFill/>
          <a:ln w="9525">
            <a:noFill/>
            <a:miter lim="800000"/>
            <a:headEnd/>
            <a:tailEnd/>
          </a:ln>
          <a:effectLst/>
        </p:spPr>
        <p:txBody>
          <a:bodyPr wrap="square">
            <a:prstTxWarp prst="textNoShape">
              <a:avLst/>
            </a:prstTxWarp>
            <a:spAutoFit/>
          </a:bodyPr>
          <a:lstStyle/>
          <a:p>
            <a:pPr>
              <a:spcBef>
                <a:spcPct val="50000"/>
              </a:spcBef>
            </a:pPr>
            <a:r>
              <a:rPr lang="en-US" sz="1400" b="1" dirty="0" smtClean="0"/>
              <a:t>Appreciative Inquiry</a:t>
            </a:r>
            <a:br>
              <a:rPr lang="en-US" sz="1400" b="1" dirty="0" smtClean="0"/>
            </a:br>
            <a:r>
              <a:rPr lang="en-US" sz="1400" dirty="0" smtClean="0"/>
              <a:t>David </a:t>
            </a:r>
            <a:r>
              <a:rPr lang="en-US" sz="1400" dirty="0" err="1" smtClean="0"/>
              <a:t>Cooperrider</a:t>
            </a:r>
            <a:endParaRPr lang="en-US" sz="1400" dirty="0"/>
          </a:p>
        </p:txBody>
      </p:sp>
      <p:sp>
        <p:nvSpPr>
          <p:cNvPr id="33" name="Line 186"/>
          <p:cNvSpPr>
            <a:spLocks noChangeShapeType="1"/>
          </p:cNvSpPr>
          <p:nvPr/>
        </p:nvSpPr>
        <p:spPr bwMode="gray">
          <a:xfrm rot="20040000" flipH="1">
            <a:off x="1912002" y="3489222"/>
            <a:ext cx="627344" cy="460579"/>
          </a:xfrm>
          <a:prstGeom prst="line">
            <a:avLst/>
          </a:prstGeom>
          <a:noFill/>
          <a:ln w="9525">
            <a:solidFill>
              <a:srgbClr val="336699"/>
            </a:solidFill>
            <a:bevel/>
            <a:headEnd/>
            <a:tailEnd type="diamond" w="lg" len="lg"/>
          </a:ln>
          <a:effectLst/>
        </p:spPr>
        <p:txBody>
          <a:bodyPr>
            <a:prstTxWarp prst="textNoShape">
              <a:avLst/>
            </a:prstTxWarp>
          </a:bodyPr>
          <a:lstStyle/>
          <a:p>
            <a:endParaRPr lang="en-US"/>
          </a:p>
        </p:txBody>
      </p:sp>
      <p:pic>
        <p:nvPicPr>
          <p:cNvPr id="3" name="Picture 2"/>
          <p:cNvPicPr>
            <a:picLocks noChangeAspect="1"/>
          </p:cNvPicPr>
          <p:nvPr/>
        </p:nvPicPr>
        <p:blipFill>
          <a:blip r:embed="rId4"/>
          <a:stretch>
            <a:fillRect/>
          </a:stretch>
        </p:blipFill>
        <p:spPr>
          <a:xfrm>
            <a:off x="437840" y="3873500"/>
            <a:ext cx="1447094" cy="2222500"/>
          </a:xfrm>
          <a:prstGeom prst="rect">
            <a:avLst/>
          </a:prstGeom>
        </p:spPr>
      </p:pic>
      <p:pic>
        <p:nvPicPr>
          <p:cNvPr id="4" name="Picture 3"/>
          <p:cNvPicPr>
            <a:picLocks noChangeAspect="1"/>
          </p:cNvPicPr>
          <p:nvPr/>
        </p:nvPicPr>
        <p:blipFill>
          <a:blip r:embed="rId5"/>
          <a:stretch>
            <a:fillRect/>
          </a:stretch>
        </p:blipFill>
        <p:spPr>
          <a:xfrm>
            <a:off x="2225233" y="4376894"/>
            <a:ext cx="1292379" cy="1955800"/>
          </a:xfrm>
          <a:prstGeom prst="rect">
            <a:avLst/>
          </a:prstGeom>
          <a:ln>
            <a:solidFill>
              <a:schemeClr val="tx1"/>
            </a:solidFill>
          </a:ln>
        </p:spPr>
      </p:pic>
      <p:pic>
        <p:nvPicPr>
          <p:cNvPr id="8" name="Picture 7"/>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102100" y="774700"/>
            <a:ext cx="1213260" cy="1878112"/>
          </a:xfrm>
          <a:prstGeom prst="rect">
            <a:avLst/>
          </a:prstGeom>
        </p:spPr>
      </p:pic>
      <p:pic>
        <p:nvPicPr>
          <p:cNvPr id="36" name="Picture 35"/>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888181" y="787400"/>
            <a:ext cx="1390598" cy="1930399"/>
          </a:xfrm>
          <a:prstGeom prst="rect">
            <a:avLst/>
          </a:prstGeom>
          <a:ln>
            <a:solidFill>
              <a:schemeClr val="tx1"/>
            </a:solidFill>
          </a:ln>
        </p:spPr>
      </p:pic>
      <p:sp>
        <p:nvSpPr>
          <p:cNvPr id="38" name="Line 186"/>
          <p:cNvSpPr>
            <a:spLocks noChangeShapeType="1"/>
          </p:cNvSpPr>
          <p:nvPr/>
        </p:nvSpPr>
        <p:spPr bwMode="gray">
          <a:xfrm rot="20040000" flipV="1">
            <a:off x="5691792" y="2668282"/>
            <a:ext cx="525683" cy="505999"/>
          </a:xfrm>
          <a:prstGeom prst="line">
            <a:avLst/>
          </a:prstGeom>
          <a:noFill/>
          <a:ln w="9525">
            <a:solidFill>
              <a:srgbClr val="336699"/>
            </a:solidFill>
            <a:bevel/>
            <a:headEnd/>
            <a:tailEnd type="diamond" w="lg" len="lg"/>
          </a:ln>
          <a:effectLst/>
        </p:spPr>
        <p:txBody>
          <a:bodyPr>
            <a:prstTxWarp prst="textNoShape">
              <a:avLst/>
            </a:prstTxWarp>
          </a:bodyPr>
          <a:lstStyle/>
          <a:p>
            <a:endParaRPr lang="en-US"/>
          </a:p>
        </p:txBody>
      </p:sp>
      <p:sp>
        <p:nvSpPr>
          <p:cNvPr id="39" name="Line 186"/>
          <p:cNvSpPr>
            <a:spLocks noChangeShapeType="1"/>
          </p:cNvSpPr>
          <p:nvPr/>
        </p:nvSpPr>
        <p:spPr bwMode="gray">
          <a:xfrm rot="20040000" flipV="1">
            <a:off x="5699642" y="2799601"/>
            <a:ext cx="1173720" cy="204693"/>
          </a:xfrm>
          <a:prstGeom prst="line">
            <a:avLst/>
          </a:prstGeom>
          <a:noFill/>
          <a:ln w="9525">
            <a:solidFill>
              <a:srgbClr val="336699"/>
            </a:solidFill>
            <a:bevel/>
            <a:headEnd/>
            <a:tailEnd type="diamond" w="lg" len="lg"/>
          </a:ln>
          <a:effectLst/>
        </p:spPr>
        <p:txBody>
          <a:bodyPr>
            <a:prstTxWarp prst="textNoShape">
              <a:avLst/>
            </a:prstTxWarp>
          </a:bodyPr>
          <a:lstStyle/>
          <a:p>
            <a:endParaRPr lang="en-US"/>
          </a:p>
        </p:txBody>
      </p:sp>
      <p:pic>
        <p:nvPicPr>
          <p:cNvPr id="40" name="Picture 39"/>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525694" y="629620"/>
            <a:ext cx="1227480" cy="1854200"/>
          </a:xfrm>
          <a:prstGeom prst="rect">
            <a:avLst/>
          </a:prstGeom>
          <a:ln>
            <a:solidFill>
              <a:schemeClr val="tx1"/>
            </a:solidFill>
          </a:ln>
        </p:spPr>
      </p:pic>
      <p:pic>
        <p:nvPicPr>
          <p:cNvPr id="41" name="Picture 40"/>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6544734" y="4593168"/>
            <a:ext cx="1193800" cy="1193800"/>
          </a:xfrm>
          <a:prstGeom prst="rect">
            <a:avLst/>
          </a:prstGeom>
        </p:spPr>
      </p:pic>
      <p:sp>
        <p:nvSpPr>
          <p:cNvPr id="44" name="Left Brace 43"/>
          <p:cNvSpPr/>
          <p:nvPr/>
        </p:nvSpPr>
        <p:spPr>
          <a:xfrm rot="2908059">
            <a:off x="7085001" y="3235813"/>
            <a:ext cx="228599" cy="1753529"/>
          </a:xfrm>
          <a:prstGeom prst="leftBrace">
            <a:avLst>
              <a:gd name="adj1" fmla="val 101306"/>
              <a:gd name="adj2" fmla="val 51844"/>
            </a:avLst>
          </a:prstGeom>
          <a:ln>
            <a:solidFill>
              <a:srgbClr val="FF66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8" name="Text Box 157"/>
          <p:cNvSpPr txBox="1">
            <a:spLocks noChangeArrowheads="1"/>
          </p:cNvSpPr>
          <p:nvPr/>
        </p:nvSpPr>
        <p:spPr bwMode="auto">
          <a:xfrm>
            <a:off x="4675618" y="2852417"/>
            <a:ext cx="838200" cy="304800"/>
          </a:xfrm>
          <a:prstGeom prst="rect">
            <a:avLst/>
          </a:prstGeom>
          <a:noFill/>
          <a:ln w="9525">
            <a:noFill/>
            <a:miter lim="800000"/>
            <a:headEnd/>
            <a:tailEnd/>
          </a:ln>
          <a:effectLst/>
        </p:spPr>
        <p:txBody>
          <a:bodyPr>
            <a:prstTxWarp prst="textNoShape">
              <a:avLst/>
            </a:prstTxWarp>
            <a:spAutoFit/>
          </a:bodyPr>
          <a:lstStyle/>
          <a:p>
            <a:pPr algn="ctr">
              <a:spcBef>
                <a:spcPct val="50000"/>
              </a:spcBef>
            </a:pPr>
            <a:r>
              <a:rPr lang="en-US" sz="1400" b="1" dirty="0" smtClean="0"/>
              <a:t>2007</a:t>
            </a:r>
            <a:endParaRPr lang="en-US" sz="1400" b="1" dirty="0"/>
          </a:p>
        </p:txBody>
      </p:sp>
      <p:sp>
        <p:nvSpPr>
          <p:cNvPr id="53" name="Rectangle 52"/>
          <p:cNvSpPr/>
          <p:nvPr/>
        </p:nvSpPr>
        <p:spPr>
          <a:xfrm>
            <a:off x="246518" y="1200701"/>
            <a:ext cx="4572000" cy="646331"/>
          </a:xfrm>
          <a:prstGeom prst="rect">
            <a:avLst/>
          </a:prstGeom>
        </p:spPr>
        <p:txBody>
          <a:bodyPr>
            <a:spAutoFit/>
          </a:bodyPr>
          <a:lstStyle/>
          <a:p>
            <a:r>
              <a:rPr lang="en-US" b="1" dirty="0"/>
              <a:t>Case Western Reserve University</a:t>
            </a:r>
            <a:br>
              <a:rPr lang="en-US" b="1" dirty="0"/>
            </a:br>
            <a:r>
              <a:rPr lang="en-US" i="1" dirty="0" smtClean="0"/>
              <a:t>Marketing and International Finance</a:t>
            </a:r>
            <a:endParaRPr lang="en-US" i="1" dirty="0"/>
          </a:p>
        </p:txBody>
      </p:sp>
      <p:pic>
        <p:nvPicPr>
          <p:cNvPr id="56" name="Picture 55"/>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4040484" y="3675559"/>
            <a:ext cx="1225382" cy="1779601"/>
          </a:xfrm>
          <a:prstGeom prst="rect">
            <a:avLst/>
          </a:prstGeom>
          <a:ln>
            <a:solidFill>
              <a:schemeClr val="tx1"/>
            </a:solidFill>
          </a:ln>
        </p:spPr>
      </p:pic>
      <p:pic>
        <p:nvPicPr>
          <p:cNvPr id="37" name="Picture 36"/>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5180390" y="4951539"/>
            <a:ext cx="1123718" cy="1687563"/>
          </a:xfrm>
          <a:prstGeom prst="rect">
            <a:avLst/>
          </a:prstGeom>
          <a:ln>
            <a:solidFill>
              <a:schemeClr val="tx1"/>
            </a:solidFill>
          </a:ln>
        </p:spPr>
      </p:pic>
      <p:sp>
        <p:nvSpPr>
          <p:cNvPr id="57" name="Line 186"/>
          <p:cNvSpPr>
            <a:spLocks noChangeShapeType="1"/>
          </p:cNvSpPr>
          <p:nvPr/>
        </p:nvSpPr>
        <p:spPr bwMode="gray">
          <a:xfrm rot="20040000" flipH="1">
            <a:off x="5626243" y="3473886"/>
            <a:ext cx="676560" cy="1211587"/>
          </a:xfrm>
          <a:prstGeom prst="line">
            <a:avLst/>
          </a:prstGeom>
          <a:noFill/>
          <a:ln w="9525">
            <a:solidFill>
              <a:srgbClr val="336699"/>
            </a:solidFill>
            <a:bevel/>
            <a:headEnd/>
            <a:tailEnd type="diamond" w="lg" len="lg"/>
          </a:ln>
          <a:effectLst/>
        </p:spPr>
        <p:txBody>
          <a:bodyPr>
            <a:prstTxWarp prst="textNoShape">
              <a:avLst/>
            </a:prstTxWarp>
          </a:bodyPr>
          <a:lstStyle/>
          <a:p>
            <a:endParaRPr lang="en-US"/>
          </a:p>
        </p:txBody>
      </p:sp>
      <p:sp>
        <p:nvSpPr>
          <p:cNvPr id="5" name="Slide Number Placeholder 4"/>
          <p:cNvSpPr>
            <a:spLocks noGrp="1"/>
          </p:cNvSpPr>
          <p:nvPr>
            <p:ph type="sldNum" sz="quarter" idx="10"/>
          </p:nvPr>
        </p:nvSpPr>
        <p:spPr>
          <a:xfrm>
            <a:off x="6553200" y="6356350"/>
            <a:ext cx="2133600" cy="365125"/>
          </a:xfrm>
        </p:spPr>
        <p:txBody>
          <a:bodyPr/>
          <a:lstStyle/>
          <a:p>
            <a:fld id="{E5AB99D7-B173-BB49-BCCE-F0FBED44CA43}" type="slidenum">
              <a:rPr lang="en-US" smtClean="0"/>
              <a:pPr/>
              <a:t>4</a:t>
            </a:fld>
            <a:endParaRPr lang="en-US" dirty="0"/>
          </a:p>
        </p:txBody>
      </p:sp>
      <p:pic>
        <p:nvPicPr>
          <p:cNvPr id="11" name="Picture 10" descr="ElwinInboundMarketingProfessional.png"/>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7768168" y="4707467"/>
            <a:ext cx="1265766" cy="607568"/>
          </a:xfrm>
          <a:prstGeom prst="rect">
            <a:avLst/>
          </a:prstGeom>
        </p:spPr>
      </p:pic>
      <p:sp>
        <p:nvSpPr>
          <p:cNvPr id="12" name="Rectangle 11"/>
          <p:cNvSpPr/>
          <p:nvPr/>
        </p:nvSpPr>
        <p:spPr>
          <a:xfrm>
            <a:off x="6807500" y="4370400"/>
            <a:ext cx="2108896" cy="307777"/>
          </a:xfrm>
          <a:prstGeom prst="rect">
            <a:avLst/>
          </a:prstGeom>
        </p:spPr>
        <p:txBody>
          <a:bodyPr wrap="none">
            <a:spAutoFit/>
          </a:bodyPr>
          <a:lstStyle/>
          <a:p>
            <a:r>
              <a:rPr lang="en-US" sz="1400" dirty="0" err="1" smtClean="0">
                <a:hlinkClick r:id="rId13"/>
              </a:rPr>
              <a:t>www.TobyElwin.com</a:t>
            </a:r>
            <a:r>
              <a:rPr lang="en-US" sz="1400" dirty="0" smtClean="0">
                <a:hlinkClick r:id="rId13"/>
              </a:rPr>
              <a:t>/blog</a:t>
            </a:r>
            <a:endParaRPr lang="en-US" sz="1400" dirty="0"/>
          </a:p>
        </p:txBody>
      </p:sp>
      <p:sp>
        <p:nvSpPr>
          <p:cNvPr id="43" name="Text Box 151"/>
          <p:cNvSpPr txBox="1">
            <a:spLocks noChangeArrowheads="1"/>
          </p:cNvSpPr>
          <p:nvPr/>
        </p:nvSpPr>
        <p:spPr bwMode="auto">
          <a:xfrm>
            <a:off x="106681" y="2856650"/>
            <a:ext cx="1143000" cy="304800"/>
          </a:xfrm>
          <a:prstGeom prst="rect">
            <a:avLst/>
          </a:prstGeom>
          <a:noFill/>
          <a:ln w="9525">
            <a:noFill/>
            <a:miter lim="800000"/>
            <a:headEnd/>
            <a:tailEnd/>
          </a:ln>
          <a:effectLst/>
        </p:spPr>
        <p:txBody>
          <a:bodyPr>
            <a:prstTxWarp prst="textNoShape">
              <a:avLst/>
            </a:prstTxWarp>
            <a:spAutoFit/>
          </a:bodyPr>
          <a:lstStyle/>
          <a:p>
            <a:pPr>
              <a:spcBef>
                <a:spcPct val="50000"/>
              </a:spcBef>
            </a:pPr>
            <a:r>
              <a:rPr lang="en-US" sz="1400" b="1" dirty="0" smtClean="0"/>
              <a:t>1999</a:t>
            </a:r>
            <a:endParaRPr lang="en-US" sz="1400" b="1" dirty="0"/>
          </a:p>
        </p:txBody>
      </p:sp>
    </p:spTree>
    <p:extLst>
      <p:ext uri="{BB962C8B-B14F-4D97-AF65-F5344CB8AC3E}">
        <p14:creationId xmlns:p14="http://schemas.microsoft.com/office/powerpoint/2010/main" val="2127674633"/>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6553200" y="6356350"/>
            <a:ext cx="2133600" cy="365125"/>
          </a:xfrm>
        </p:spPr>
        <p:txBody>
          <a:bodyPr/>
          <a:lstStyle/>
          <a:p>
            <a:fld id="{E5AB99D7-B173-BB49-BCCE-F0FBED44CA43}" type="slidenum">
              <a:rPr lang="en-US" smtClean="0"/>
              <a:pPr/>
              <a:t>40</a:t>
            </a:fld>
            <a:endParaRPr lang="en-US"/>
          </a:p>
        </p:txBody>
      </p:sp>
      <p:sp>
        <p:nvSpPr>
          <p:cNvPr id="4" name="Title 3"/>
          <p:cNvSpPr>
            <a:spLocks noGrp="1"/>
          </p:cNvSpPr>
          <p:nvPr>
            <p:ph type="title"/>
          </p:nvPr>
        </p:nvSpPr>
        <p:spPr/>
        <p:txBody>
          <a:bodyPr/>
          <a:lstStyle/>
          <a:p>
            <a:r>
              <a:rPr lang="en-US" dirty="0"/>
              <a:t>Persona and keyword breakout </a:t>
            </a:r>
            <a:r>
              <a:rPr lang="en-US" dirty="0" smtClean="0"/>
              <a:t>2 </a:t>
            </a:r>
            <a:r>
              <a:rPr lang="en-US" dirty="0"/>
              <a:t>of 3</a:t>
            </a:r>
          </a:p>
        </p:txBody>
      </p:sp>
      <p:sp>
        <p:nvSpPr>
          <p:cNvPr id="5" name="Text Placeholder 4"/>
          <p:cNvSpPr>
            <a:spLocks noGrp="1"/>
          </p:cNvSpPr>
          <p:nvPr>
            <p:ph type="body" sz="quarter" idx="12"/>
          </p:nvPr>
        </p:nvSpPr>
        <p:spPr/>
        <p:txBody>
          <a:bodyPr/>
          <a:lstStyle/>
          <a:p>
            <a:pPr>
              <a:buFont typeface="+mj-ea"/>
              <a:buAutoNum type="circleNumDbPlain" startAt="2"/>
            </a:pPr>
            <a:r>
              <a:rPr lang="en-US" dirty="0" smtClean="0"/>
              <a:t>You</a:t>
            </a:r>
            <a:endParaRPr lang="en-US" dirty="0"/>
          </a:p>
        </p:txBody>
      </p:sp>
      <p:pic>
        <p:nvPicPr>
          <p:cNvPr id="8" name="Content Placeholder 7" descr="Screen shot 2012-02-28 at 6.54.33 AM, Feb 28, 2012.png"/>
          <p:cNvPicPr>
            <a:picLocks noGrp="1" noChangeAspect="1"/>
          </p:cNvPicPr>
          <p:nvPr>
            <p:ph idx="1"/>
          </p:nvPr>
        </p:nvPicPr>
        <p:blipFill>
          <a:blip r:embed="rId2" cstate="print">
            <a:extLst>
              <a:ext uri="{28A0092B-C50C-407E-A947-70E740481C1C}">
                <a14:useLocalDpi xmlns:a14="http://schemas.microsoft.com/office/drawing/2010/main"/>
              </a:ext>
            </a:extLst>
          </a:blip>
          <a:srcRect l="-7374" r="-7374"/>
          <a:stretch>
            <a:fillRect/>
          </a:stretch>
        </p:blipFill>
        <p:spPr/>
      </p:pic>
      <p:sp>
        <p:nvSpPr>
          <p:cNvPr id="6" name="TextBox 5"/>
          <p:cNvSpPr txBox="1"/>
          <p:nvPr/>
        </p:nvSpPr>
        <p:spPr>
          <a:xfrm>
            <a:off x="1206500" y="6578600"/>
            <a:ext cx="7454900" cy="215444"/>
          </a:xfrm>
          <a:prstGeom prst="rect">
            <a:avLst/>
          </a:prstGeom>
          <a:noFill/>
        </p:spPr>
        <p:txBody>
          <a:bodyPr wrap="square" rtlCol="0">
            <a:spAutoFit/>
          </a:bodyPr>
          <a:lstStyle/>
          <a:p>
            <a:r>
              <a:rPr lang="en-US" sz="800" i="1" dirty="0" smtClean="0">
                <a:solidFill>
                  <a:schemeClr val="tx1">
                    <a:lumMod val="65000"/>
                    <a:lumOff val="35000"/>
                  </a:schemeClr>
                </a:solidFill>
                <a:latin typeface="Georgia"/>
                <a:cs typeface="Georgia"/>
              </a:rPr>
              <a:t>Persona matrix worksheet </a:t>
            </a:r>
            <a:r>
              <a:rPr lang="en-US" sz="800" i="1" dirty="0">
                <a:solidFill>
                  <a:schemeClr val="tx1">
                    <a:lumMod val="65000"/>
                    <a:lumOff val="35000"/>
                  </a:schemeClr>
                </a:solidFill>
                <a:latin typeface="Georgia"/>
                <a:cs typeface="Georgia"/>
              </a:rPr>
              <a:t>modified from </a:t>
            </a:r>
            <a:r>
              <a:rPr lang="en-US" sz="800" i="1" dirty="0" err="1">
                <a:solidFill>
                  <a:schemeClr val="tx1">
                    <a:lumMod val="65000"/>
                    <a:lumOff val="35000"/>
                  </a:schemeClr>
                </a:solidFill>
                <a:latin typeface="Georgia"/>
                <a:cs typeface="Georgia"/>
              </a:rPr>
              <a:t>Lene</a:t>
            </a:r>
            <a:r>
              <a:rPr lang="en-US" sz="800" i="1" dirty="0">
                <a:solidFill>
                  <a:schemeClr val="tx1">
                    <a:lumMod val="65000"/>
                    <a:lumOff val="35000"/>
                  </a:schemeClr>
                </a:solidFill>
                <a:latin typeface="Georgia"/>
                <a:cs typeface="Georgia"/>
              </a:rPr>
              <a:t> Nielsen PhD http://</a:t>
            </a:r>
            <a:r>
              <a:rPr lang="en-US" sz="800" i="1" dirty="0" err="1">
                <a:solidFill>
                  <a:schemeClr val="tx1">
                    <a:lumMod val="65000"/>
                    <a:lumOff val="35000"/>
                  </a:schemeClr>
                </a:solidFill>
                <a:latin typeface="Georgia"/>
                <a:cs typeface="Georgia"/>
              </a:rPr>
              <a:t>www.hceye.org</a:t>
            </a:r>
            <a:r>
              <a:rPr lang="en-US" sz="800" i="1" dirty="0">
                <a:solidFill>
                  <a:schemeClr val="tx1">
                    <a:lumMod val="65000"/>
                    <a:lumOff val="35000"/>
                  </a:schemeClr>
                </a:solidFill>
                <a:latin typeface="Georgia"/>
                <a:cs typeface="Georgia"/>
              </a:rPr>
              <a:t>/</a:t>
            </a:r>
            <a:r>
              <a:rPr lang="en-US" sz="800" i="1" dirty="0" err="1">
                <a:solidFill>
                  <a:schemeClr val="tx1">
                    <a:lumMod val="65000"/>
                    <a:lumOff val="35000"/>
                  </a:schemeClr>
                </a:solidFill>
                <a:latin typeface="Georgia"/>
                <a:cs typeface="Georgia"/>
              </a:rPr>
              <a:t>HCInsight-</a:t>
            </a:r>
            <a:r>
              <a:rPr lang="en-US" sz="800" i="1" dirty="0" err="1" smtClean="0">
                <a:solidFill>
                  <a:schemeClr val="tx1">
                    <a:lumMod val="65000"/>
                    <a:lumOff val="35000"/>
                  </a:schemeClr>
                </a:solidFill>
                <a:latin typeface="Georgia"/>
                <a:cs typeface="Georgia"/>
              </a:rPr>
              <a:t>Nielsen.htm</a:t>
            </a:r>
            <a:endParaRPr lang="en-US" sz="800" i="1" dirty="0">
              <a:solidFill>
                <a:schemeClr val="tx1">
                  <a:lumMod val="65000"/>
                  <a:lumOff val="35000"/>
                </a:schemeClr>
              </a:solidFill>
              <a:latin typeface="Georgia"/>
              <a:cs typeface="Georgia"/>
            </a:endParaRPr>
          </a:p>
        </p:txBody>
      </p:sp>
    </p:spTree>
    <p:extLst>
      <p:ext uri="{BB962C8B-B14F-4D97-AF65-F5344CB8AC3E}">
        <p14:creationId xmlns:p14="http://schemas.microsoft.com/office/powerpoint/2010/main" val="24075452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6553200" y="6356350"/>
            <a:ext cx="2133600" cy="365125"/>
          </a:xfrm>
        </p:spPr>
        <p:txBody>
          <a:bodyPr/>
          <a:lstStyle/>
          <a:p>
            <a:fld id="{E5AB99D7-B173-BB49-BCCE-F0FBED44CA43}" type="slidenum">
              <a:rPr lang="en-US" smtClean="0"/>
              <a:pPr/>
              <a:t>41</a:t>
            </a:fld>
            <a:endParaRPr lang="en-US"/>
          </a:p>
        </p:txBody>
      </p:sp>
      <p:sp>
        <p:nvSpPr>
          <p:cNvPr id="4" name="Title 3"/>
          <p:cNvSpPr>
            <a:spLocks noGrp="1"/>
          </p:cNvSpPr>
          <p:nvPr>
            <p:ph type="title"/>
          </p:nvPr>
        </p:nvSpPr>
        <p:spPr/>
        <p:txBody>
          <a:bodyPr/>
          <a:lstStyle/>
          <a:p>
            <a:r>
              <a:rPr lang="en-US" dirty="0"/>
              <a:t>Persona and keyword breakout 3</a:t>
            </a:r>
            <a:r>
              <a:rPr lang="en-US" dirty="0" smtClean="0"/>
              <a:t> </a:t>
            </a:r>
            <a:r>
              <a:rPr lang="en-US" dirty="0"/>
              <a:t>of 3</a:t>
            </a:r>
          </a:p>
        </p:txBody>
      </p:sp>
      <p:sp>
        <p:nvSpPr>
          <p:cNvPr id="5" name="Text Placeholder 4"/>
          <p:cNvSpPr>
            <a:spLocks noGrp="1"/>
          </p:cNvSpPr>
          <p:nvPr>
            <p:ph type="body" sz="quarter" idx="12"/>
          </p:nvPr>
        </p:nvSpPr>
        <p:spPr/>
        <p:txBody>
          <a:bodyPr/>
          <a:lstStyle/>
          <a:p>
            <a:pPr>
              <a:buFont typeface="+mj-ea"/>
              <a:buAutoNum type="circleNumDbPlain" startAt="2"/>
            </a:pPr>
            <a:r>
              <a:rPr lang="en-US" dirty="0" smtClean="0"/>
              <a:t>You</a:t>
            </a:r>
            <a:endParaRPr lang="en-US" dirty="0"/>
          </a:p>
        </p:txBody>
      </p:sp>
      <p:pic>
        <p:nvPicPr>
          <p:cNvPr id="10" name="Content Placeholder 9" descr="Screen shot 2012-02-28 at 6.54.41 AM, Feb 28, 2012.png"/>
          <p:cNvPicPr>
            <a:picLocks noGrp="1" noChangeAspect="1"/>
          </p:cNvPicPr>
          <p:nvPr>
            <p:ph idx="1"/>
          </p:nvPr>
        </p:nvPicPr>
        <p:blipFill>
          <a:blip r:embed="rId2" cstate="print">
            <a:extLst>
              <a:ext uri="{28A0092B-C50C-407E-A947-70E740481C1C}">
                <a14:useLocalDpi xmlns:a14="http://schemas.microsoft.com/office/drawing/2010/main"/>
              </a:ext>
            </a:extLst>
          </a:blip>
          <a:srcRect l="-4192" r="-4192"/>
          <a:stretch>
            <a:fillRect/>
          </a:stretch>
        </p:blipFill>
        <p:spPr/>
      </p:pic>
    </p:spTree>
    <p:extLst>
      <p:ext uri="{BB962C8B-B14F-4D97-AF65-F5344CB8AC3E}">
        <p14:creationId xmlns:p14="http://schemas.microsoft.com/office/powerpoint/2010/main" val="24515511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pPr marL="0" indent="0">
              <a:buNone/>
            </a:pPr>
            <a:r>
              <a:rPr lang="en-US" dirty="0" smtClean="0"/>
              <a:t>Appendix 2</a:t>
            </a:r>
            <a:endParaRPr lang="en-US" dirty="0"/>
          </a:p>
        </p:txBody>
      </p:sp>
      <p:sp>
        <p:nvSpPr>
          <p:cNvPr id="3" name="Slide Number Placeholder 2"/>
          <p:cNvSpPr>
            <a:spLocks noGrp="1"/>
          </p:cNvSpPr>
          <p:nvPr>
            <p:ph type="sldNum" sz="quarter" idx="4294967295"/>
          </p:nvPr>
        </p:nvSpPr>
        <p:spPr>
          <a:xfrm>
            <a:off x="6553200" y="6356350"/>
            <a:ext cx="2133600" cy="365125"/>
          </a:xfrm>
        </p:spPr>
        <p:txBody>
          <a:bodyPr/>
          <a:lstStyle/>
          <a:p>
            <a:fld id="{E5AB99D7-B173-BB49-BCCE-F0FBED44CA43}" type="slidenum">
              <a:rPr lang="en-US" smtClean="0"/>
              <a:pPr/>
              <a:t>42</a:t>
            </a:fld>
            <a:endParaRPr lang="en-US"/>
          </a:p>
        </p:txBody>
      </p:sp>
    </p:spTree>
    <p:extLst>
      <p:ext uri="{BB962C8B-B14F-4D97-AF65-F5344CB8AC3E}">
        <p14:creationId xmlns:p14="http://schemas.microsoft.com/office/powerpoint/2010/main" val="2701233572"/>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Screen shot 2012-02-27 at 9.19.19 PM, Feb 27, 2012.png"/>
          <p:cNvPicPr>
            <a:picLocks noGrp="1" noChangeAspect="1"/>
          </p:cNvPicPr>
          <p:nvPr>
            <p:ph idx="4294967295"/>
          </p:nvPr>
        </p:nvPicPr>
        <p:blipFill>
          <a:blip r:embed="rId2" cstate="print">
            <a:extLst>
              <a:ext uri="{28A0092B-C50C-407E-A947-70E740481C1C}">
                <a14:useLocalDpi xmlns:a14="http://schemas.microsoft.com/office/drawing/2010/main"/>
              </a:ext>
            </a:extLst>
          </a:blip>
          <a:srcRect l="-6629" r="-6629"/>
          <a:stretch>
            <a:fillRect/>
          </a:stretch>
        </p:blipFill>
        <p:spPr>
          <a:xfrm>
            <a:off x="0" y="685800"/>
            <a:ext cx="8780463" cy="5726113"/>
          </a:xfrm>
          <a:prstGeom prst="rect">
            <a:avLst/>
          </a:prstGeom>
        </p:spPr>
      </p:pic>
      <p:sp>
        <p:nvSpPr>
          <p:cNvPr id="6" name="Slide Number Placeholder 1"/>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800" i="1" kern="1200">
                <a:solidFill>
                  <a:schemeClr val="tx1"/>
                </a:solidFill>
                <a:latin typeface="Georgia"/>
                <a:ea typeface="+mn-ea"/>
                <a:cs typeface="Georgi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Appendix 2</a:t>
            </a:r>
            <a:endParaRPr lang="en-US" dirty="0"/>
          </a:p>
        </p:txBody>
      </p:sp>
    </p:spTree>
    <p:extLst>
      <p:ext uri="{BB962C8B-B14F-4D97-AF65-F5344CB8AC3E}">
        <p14:creationId xmlns:p14="http://schemas.microsoft.com/office/powerpoint/2010/main" val="1336892919"/>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creen shot 2012-02-27 at 9.19.33 PM, Feb 27, 2012.png"/>
          <p:cNvPicPr>
            <a:picLocks noGrp="1" noChangeAspect="1"/>
          </p:cNvPicPr>
          <p:nvPr>
            <p:ph idx="4294967295"/>
          </p:nvPr>
        </p:nvPicPr>
        <p:blipFill>
          <a:blip r:embed="rId2" cstate="print">
            <a:extLst>
              <a:ext uri="{28A0092B-C50C-407E-A947-70E740481C1C}">
                <a14:useLocalDpi xmlns:a14="http://schemas.microsoft.com/office/drawing/2010/main"/>
              </a:ext>
            </a:extLst>
          </a:blip>
          <a:srcRect l="-6704" r="-6704"/>
          <a:stretch>
            <a:fillRect/>
          </a:stretch>
        </p:blipFill>
        <p:spPr>
          <a:xfrm>
            <a:off x="0" y="685800"/>
            <a:ext cx="8780463" cy="5726113"/>
          </a:xfrm>
          <a:prstGeom prst="rect">
            <a:avLst/>
          </a:prstGeom>
        </p:spPr>
      </p:pic>
      <p:sp>
        <p:nvSpPr>
          <p:cNvPr id="4" name="Slide Number Placeholder 1"/>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800" i="1" kern="1200">
                <a:solidFill>
                  <a:schemeClr val="tx1"/>
                </a:solidFill>
                <a:latin typeface="Georgia"/>
                <a:ea typeface="+mn-ea"/>
                <a:cs typeface="Georgi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Appendix 2</a:t>
            </a:r>
            <a:endParaRPr lang="en-US" dirty="0"/>
          </a:p>
        </p:txBody>
      </p:sp>
    </p:spTree>
    <p:extLst>
      <p:ext uri="{BB962C8B-B14F-4D97-AF65-F5344CB8AC3E}">
        <p14:creationId xmlns:p14="http://schemas.microsoft.com/office/powerpoint/2010/main" val="3866372359"/>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creen shot 2012-02-27 at 9.19.47 PM, Feb 27, 2012.png"/>
          <p:cNvPicPr>
            <a:picLocks noGrp="1" noChangeAspect="1"/>
          </p:cNvPicPr>
          <p:nvPr>
            <p:ph idx="4294967295"/>
          </p:nvPr>
        </p:nvPicPr>
        <p:blipFill>
          <a:blip r:embed="rId2" cstate="print">
            <a:extLst>
              <a:ext uri="{28A0092B-C50C-407E-A947-70E740481C1C}">
                <a14:useLocalDpi xmlns:a14="http://schemas.microsoft.com/office/drawing/2010/main"/>
              </a:ext>
            </a:extLst>
          </a:blip>
          <a:srcRect l="-7333" r="-7333"/>
          <a:stretch>
            <a:fillRect/>
          </a:stretch>
        </p:blipFill>
        <p:spPr>
          <a:xfrm>
            <a:off x="0" y="685800"/>
            <a:ext cx="8780463" cy="5726113"/>
          </a:xfrm>
          <a:prstGeom prst="rect">
            <a:avLst/>
          </a:prstGeom>
        </p:spPr>
      </p:pic>
      <p:sp>
        <p:nvSpPr>
          <p:cNvPr id="4" name="Slide Number Placeholder 1"/>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800" i="1" kern="1200">
                <a:solidFill>
                  <a:schemeClr val="tx1"/>
                </a:solidFill>
                <a:latin typeface="Georgia"/>
                <a:ea typeface="+mn-ea"/>
                <a:cs typeface="Georgi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Appendix 2</a:t>
            </a:r>
            <a:endParaRPr lang="en-US" dirty="0"/>
          </a:p>
        </p:txBody>
      </p:sp>
    </p:spTree>
    <p:extLst>
      <p:ext uri="{BB962C8B-B14F-4D97-AF65-F5344CB8AC3E}">
        <p14:creationId xmlns:p14="http://schemas.microsoft.com/office/powerpoint/2010/main" val="407606242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creen shot 2012-02-27 at 9.20.23 PM, Feb 27, 2012.png"/>
          <p:cNvPicPr>
            <a:picLocks noGrp="1" noChangeAspect="1"/>
          </p:cNvPicPr>
          <p:nvPr>
            <p:ph idx="4294967295"/>
          </p:nvPr>
        </p:nvPicPr>
        <p:blipFill>
          <a:blip r:embed="rId2" cstate="print">
            <a:extLst>
              <a:ext uri="{28A0092B-C50C-407E-A947-70E740481C1C}">
                <a14:useLocalDpi xmlns:a14="http://schemas.microsoft.com/office/drawing/2010/main"/>
              </a:ext>
            </a:extLst>
          </a:blip>
          <a:srcRect l="-6584" r="-6584"/>
          <a:stretch>
            <a:fillRect/>
          </a:stretch>
        </p:blipFill>
        <p:spPr>
          <a:xfrm>
            <a:off x="0" y="685800"/>
            <a:ext cx="8780463" cy="5726113"/>
          </a:xfrm>
          <a:prstGeom prst="rect">
            <a:avLst/>
          </a:prstGeom>
        </p:spPr>
      </p:pic>
      <p:sp>
        <p:nvSpPr>
          <p:cNvPr id="4" name="Slide Number Placeholder 1"/>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800" i="1" kern="1200">
                <a:solidFill>
                  <a:schemeClr val="tx1"/>
                </a:solidFill>
                <a:latin typeface="Georgia"/>
                <a:ea typeface="+mn-ea"/>
                <a:cs typeface="Georgi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Appendix 2</a:t>
            </a:r>
            <a:endParaRPr lang="en-US" dirty="0"/>
          </a:p>
        </p:txBody>
      </p:sp>
    </p:spTree>
    <p:extLst>
      <p:ext uri="{BB962C8B-B14F-4D97-AF65-F5344CB8AC3E}">
        <p14:creationId xmlns:p14="http://schemas.microsoft.com/office/powerpoint/2010/main" val="298003326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creen shot 2012-02-27 at 9.20.37 PM, Feb 27, 2012.png"/>
          <p:cNvPicPr>
            <a:picLocks noGrp="1" noChangeAspect="1"/>
          </p:cNvPicPr>
          <p:nvPr>
            <p:ph idx="4294967295"/>
          </p:nvPr>
        </p:nvPicPr>
        <p:blipFill>
          <a:blip r:embed="rId2" cstate="print">
            <a:extLst>
              <a:ext uri="{28A0092B-C50C-407E-A947-70E740481C1C}">
                <a14:useLocalDpi xmlns:a14="http://schemas.microsoft.com/office/drawing/2010/main"/>
              </a:ext>
            </a:extLst>
          </a:blip>
          <a:srcRect l="-7204" r="-7204"/>
          <a:stretch>
            <a:fillRect/>
          </a:stretch>
        </p:blipFill>
        <p:spPr>
          <a:xfrm>
            <a:off x="0" y="685800"/>
            <a:ext cx="8780463" cy="5726113"/>
          </a:xfrm>
          <a:prstGeom prst="rect">
            <a:avLst/>
          </a:prstGeom>
        </p:spPr>
      </p:pic>
      <p:sp>
        <p:nvSpPr>
          <p:cNvPr id="4" name="Slide Number Placeholder 1"/>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800" i="1" kern="1200">
                <a:solidFill>
                  <a:schemeClr val="tx1"/>
                </a:solidFill>
                <a:latin typeface="Georgia"/>
                <a:ea typeface="+mn-ea"/>
                <a:cs typeface="Georgi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Appendix 2</a:t>
            </a:r>
            <a:endParaRPr lang="en-US" dirty="0"/>
          </a:p>
        </p:txBody>
      </p:sp>
    </p:spTree>
    <p:extLst>
      <p:ext uri="{BB962C8B-B14F-4D97-AF65-F5344CB8AC3E}">
        <p14:creationId xmlns:p14="http://schemas.microsoft.com/office/powerpoint/2010/main" val="227148865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7" descr="phone-tool2.jp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685800" y="-152400"/>
            <a:ext cx="1978025" cy="296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ounded Rectangular Callout 12"/>
          <p:cNvSpPr/>
          <p:nvPr/>
        </p:nvSpPr>
        <p:spPr>
          <a:xfrm rot="10800000" flipH="1">
            <a:off x="609600" y="2133600"/>
            <a:ext cx="8153400" cy="2743200"/>
          </a:xfrm>
          <a:prstGeom prst="wedgeRoundRectCallout">
            <a:avLst>
              <a:gd name="adj1" fmla="val -19270"/>
              <a:gd name="adj2" fmla="val 57712"/>
              <a:gd name="adj3" fmla="val 16667"/>
            </a:avLst>
          </a:prstGeom>
          <a:solidFill>
            <a:srgbClr val="00D4EC"/>
          </a:solidFill>
          <a:ln>
            <a:solidFill>
              <a:srgbClr val="00D4E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dirty="0">
              <a:solidFill>
                <a:prstClr val="white"/>
              </a:solidFill>
              <a:latin typeface="Arial"/>
            </a:endParaRPr>
          </a:p>
        </p:txBody>
      </p:sp>
      <p:pic>
        <p:nvPicPr>
          <p:cNvPr id="28675" name="Picture 14" descr="MC_BlackBarsForQ3_2010.png">
            <a:hlinkClick r:id="rId4"/>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bwMode="auto">
          <a:xfrm>
            <a:off x="1371600" y="5257800"/>
            <a:ext cx="384175"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8" descr="MC_Words.png">
            <a:hlinkClick r:id="rId4"/>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bwMode="auto">
          <a:xfrm>
            <a:off x="1371600" y="5715000"/>
            <a:ext cx="1735138"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677" name="Group 13"/>
          <p:cNvGrpSpPr>
            <a:grpSpLocks/>
          </p:cNvGrpSpPr>
          <p:nvPr/>
        </p:nvGrpSpPr>
        <p:grpSpPr bwMode="auto">
          <a:xfrm>
            <a:off x="1219200" y="6096000"/>
            <a:ext cx="2590800" cy="533400"/>
            <a:chOff x="1219200" y="5867400"/>
            <a:chExt cx="2590800" cy="533400"/>
          </a:xfrm>
        </p:grpSpPr>
        <p:sp>
          <p:nvSpPr>
            <p:cNvPr id="3" name="TextBox 2"/>
            <p:cNvSpPr txBox="1"/>
            <p:nvPr/>
          </p:nvSpPr>
          <p:spPr bwMode="auto">
            <a:xfrm>
              <a:off x="1676400" y="5943600"/>
              <a:ext cx="2133600" cy="276225"/>
            </a:xfrm>
            <a:prstGeom prst="rect">
              <a:avLst/>
            </a:prstGeom>
            <a:noFill/>
          </p:spPr>
          <p:txBody>
            <a:bodyPr>
              <a:spAutoFit/>
            </a:bodyPr>
            <a:lstStyle/>
            <a:p>
              <a:pPr defTabSz="914400" fontAlgn="base">
                <a:spcBef>
                  <a:spcPct val="0"/>
                </a:spcBef>
                <a:spcAft>
                  <a:spcPct val="0"/>
                </a:spcAft>
                <a:defRPr/>
              </a:pPr>
              <a:r>
                <a:rPr lang="en-US" sz="1200" b="1" spc="190" dirty="0">
                  <a:solidFill>
                    <a:srgbClr val="424240"/>
                  </a:solidFill>
                  <a:latin typeface="Trebuchet MS" pitchFamily="34" charset="0"/>
                  <a:ea typeface="ＭＳ Ｐゴシック" charset="0"/>
                  <a:cs typeface="Arial" charset="0"/>
                </a:rPr>
                <a:t>DATA INSIGHTS</a:t>
              </a:r>
            </a:p>
          </p:txBody>
        </p:sp>
        <p:pic>
          <p:nvPicPr>
            <p:cNvPr id="28685" name="Picture 24" descr="Watershed-Circle-Logo.png">
              <a:hlinkClick r:id="rId7"/>
            </p:cNvPr>
            <p:cNvPicPr>
              <a:picLocks noChangeAspect="1"/>
            </p:cNvPicPr>
            <p:nvPr/>
          </p:nvPicPr>
          <p:blipFill>
            <a:blip r:embed="rId8">
              <a:extLst>
                <a:ext uri="{28A0092B-C50C-407E-A947-70E740481C1C}">
                  <a14:useLocalDpi xmlns:a14="http://schemas.microsoft.com/office/drawing/2010/main"/>
                </a:ext>
              </a:extLst>
            </a:blip>
            <a:srcRect/>
            <a:stretch>
              <a:fillRect/>
            </a:stretch>
          </p:blipFill>
          <p:spPr bwMode="auto">
            <a:xfrm>
              <a:off x="1219200" y="5867400"/>
              <a:ext cx="53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678" name="Title 1"/>
          <p:cNvSpPr txBox="1">
            <a:spLocks/>
          </p:cNvSpPr>
          <p:nvPr/>
        </p:nvSpPr>
        <p:spPr bwMode="auto">
          <a:xfrm>
            <a:off x="2286000" y="1295400"/>
            <a:ext cx="6172200"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r>
              <a:rPr lang="en-US" sz="2800" b="1" smtClean="0">
                <a:solidFill>
                  <a:prstClr val="black"/>
                </a:solidFill>
                <a:latin typeface="Verdana" charset="0"/>
              </a:rPr>
              <a:t>The </a:t>
            </a:r>
            <a:r>
              <a:rPr lang="en-US" sz="2800" b="1" smtClean="0">
                <a:solidFill>
                  <a:srgbClr val="7473FB"/>
                </a:solidFill>
                <a:latin typeface="Verdana" charset="0"/>
              </a:rPr>
              <a:t>Social Media </a:t>
            </a:r>
            <a:r>
              <a:rPr lang="en-US" sz="2800" b="1" smtClean="0">
                <a:solidFill>
                  <a:prstClr val="black"/>
                </a:solidFill>
                <a:latin typeface="Verdana" charset="0"/>
              </a:rPr>
              <a:t>Data Stacks</a:t>
            </a:r>
          </a:p>
        </p:txBody>
      </p:sp>
      <p:sp>
        <p:nvSpPr>
          <p:cNvPr id="9" name="TextBox 8"/>
          <p:cNvSpPr txBox="1">
            <a:spLocks noChangeArrowheads="1"/>
          </p:cNvSpPr>
          <p:nvPr/>
        </p:nvSpPr>
        <p:spPr bwMode="auto">
          <a:xfrm>
            <a:off x="838200" y="3505200"/>
            <a:ext cx="7699375" cy="1200150"/>
          </a:xfrm>
          <a:prstGeom prst="rect">
            <a:avLst/>
          </a:prstGeom>
          <a:noFill/>
          <a:ln w="9525">
            <a:noFill/>
            <a:miter lim="800000"/>
            <a:headEnd/>
            <a:tailEnd/>
          </a:ln>
        </p:spPr>
        <p:txBody>
          <a:bodyPr>
            <a:spAutoFit/>
          </a:bodyPr>
          <a:lstStyle/>
          <a:p>
            <a:pPr defTabSz="914400" fontAlgn="base">
              <a:lnSpc>
                <a:spcPct val="150000"/>
              </a:lnSpc>
              <a:spcBef>
                <a:spcPct val="0"/>
              </a:spcBef>
              <a:spcAft>
                <a:spcPct val="0"/>
              </a:spcAft>
              <a:defRPr/>
            </a:pPr>
            <a:r>
              <a:rPr lang="en-US" sz="1200" dirty="0">
                <a:solidFill>
                  <a:prstClr val="black"/>
                </a:solidFill>
                <a:latin typeface="Arial"/>
                <a:ea typeface="ＭＳ Ｐゴシック" charset="0"/>
                <a:cs typeface="Arial" charset="0"/>
              </a:rPr>
              <a:t>The charts in this collection are </a:t>
            </a:r>
            <a:r>
              <a:rPr lang="en-US" sz="1200" b="1" dirty="0">
                <a:solidFill>
                  <a:prstClr val="black"/>
                </a:solidFill>
                <a:latin typeface="Arial"/>
                <a:ea typeface="ＭＳ Ｐゴシック" charset="0"/>
                <a:cs typeface="Arial" charset="0"/>
              </a:rPr>
              <a:t>ready to use, download, format, </a:t>
            </a:r>
            <a:r>
              <a:rPr lang="en-US" sz="1200" dirty="0">
                <a:solidFill>
                  <a:prstClr val="black"/>
                </a:solidFill>
                <a:latin typeface="Arial"/>
                <a:ea typeface="ＭＳ Ｐゴシック" charset="0"/>
                <a:cs typeface="Arial" charset="0"/>
              </a:rPr>
              <a:t>and otherwise support your marketing goals. </a:t>
            </a:r>
            <a:r>
              <a:rPr lang="en-US" sz="1200" b="1" dirty="0">
                <a:solidFill>
                  <a:prstClr val="black"/>
                </a:solidFill>
                <a:latin typeface="Arial"/>
                <a:ea typeface="ＭＳ Ｐゴシック" charset="0"/>
                <a:cs typeface="Arial" charset="0"/>
              </a:rPr>
              <a:t>Feel free to share </a:t>
            </a:r>
            <a:r>
              <a:rPr lang="en-US" sz="1200" dirty="0">
                <a:solidFill>
                  <a:prstClr val="black"/>
                </a:solidFill>
                <a:latin typeface="Arial"/>
                <a:ea typeface="ＭＳ Ｐゴシック" charset="0"/>
                <a:cs typeface="Arial" charset="0"/>
              </a:rPr>
              <a:t>the whole presentation or any slide, with your colleagues and business partners, but </a:t>
            </a:r>
            <a:r>
              <a:rPr lang="en-US" sz="1200" b="1" dirty="0">
                <a:solidFill>
                  <a:prstClr val="black"/>
                </a:solidFill>
                <a:latin typeface="Arial"/>
                <a:ea typeface="ＭＳ Ｐゴシック" charset="0"/>
                <a:cs typeface="Arial" charset="0"/>
              </a:rPr>
              <a:t>please preserve credits </a:t>
            </a:r>
            <a:r>
              <a:rPr lang="en-US" sz="1200" dirty="0">
                <a:solidFill>
                  <a:prstClr val="black"/>
                </a:solidFill>
                <a:latin typeface="Arial"/>
                <a:ea typeface="ＭＳ Ｐゴシック" charset="0"/>
                <a:cs typeface="Arial" charset="0"/>
              </a:rPr>
              <a:t>to our sponsor, </a:t>
            </a:r>
            <a:r>
              <a:rPr lang="en-US" sz="1200" b="1" dirty="0">
                <a:solidFill>
                  <a:prstClr val="black"/>
                </a:solidFill>
                <a:latin typeface="Arial"/>
                <a:ea typeface="ＭＳ Ｐゴシック" charset="0"/>
                <a:cs typeface="Arial" charset="0"/>
              </a:rPr>
              <a:t>HubSpot</a:t>
            </a:r>
            <a:r>
              <a:rPr lang="en-US" sz="1200" dirty="0">
                <a:solidFill>
                  <a:prstClr val="black"/>
                </a:solidFill>
                <a:latin typeface="Arial"/>
                <a:ea typeface="ＭＳ Ｐゴシック" charset="0"/>
                <a:cs typeface="Arial" charset="0"/>
              </a:rPr>
              <a:t>, our research partners who provide the source data, and our links to MarketingCharts.com.</a:t>
            </a:r>
          </a:p>
        </p:txBody>
      </p:sp>
      <p:sp>
        <p:nvSpPr>
          <p:cNvPr id="28680" name="TextBox 8"/>
          <p:cNvSpPr txBox="1">
            <a:spLocks noChangeArrowheads="1"/>
          </p:cNvSpPr>
          <p:nvPr/>
        </p:nvSpPr>
        <p:spPr bwMode="auto">
          <a:xfrm>
            <a:off x="838200" y="2228850"/>
            <a:ext cx="7696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lnSpc>
                <a:spcPct val="150000"/>
              </a:lnSpc>
              <a:spcBef>
                <a:spcPct val="0"/>
              </a:spcBef>
              <a:spcAft>
                <a:spcPct val="0"/>
              </a:spcAft>
            </a:pPr>
            <a:r>
              <a:rPr lang="ja-JP" altLang="en-US" sz="1200" b="1" smtClean="0">
                <a:solidFill>
                  <a:prstClr val="black"/>
                </a:solidFill>
              </a:rPr>
              <a:t>“</a:t>
            </a:r>
            <a:r>
              <a:rPr lang="en-US" altLang="ja-JP" sz="1200" b="1" smtClean="0">
                <a:solidFill>
                  <a:prstClr val="black"/>
                </a:solidFill>
              </a:rPr>
              <a:t>The Social Media Data Stacks</a:t>
            </a:r>
            <a:r>
              <a:rPr lang="ja-JP" altLang="en-US" sz="1200" b="1" smtClean="0">
                <a:solidFill>
                  <a:prstClr val="black"/>
                </a:solidFill>
              </a:rPr>
              <a:t>”</a:t>
            </a:r>
            <a:r>
              <a:rPr lang="en-US" altLang="ja-JP" sz="1200" b="1" smtClean="0">
                <a:solidFill>
                  <a:prstClr val="black"/>
                </a:solidFill>
              </a:rPr>
              <a:t> </a:t>
            </a:r>
            <a:r>
              <a:rPr lang="en-US" altLang="ja-JP" sz="1200" smtClean="0">
                <a:solidFill>
                  <a:prstClr val="black"/>
                </a:solidFill>
              </a:rPr>
              <a:t>is part of Watershed Publishing</a:t>
            </a:r>
            <a:r>
              <a:rPr lang="ja-JP" altLang="en-US" sz="1200" smtClean="0">
                <a:solidFill>
                  <a:prstClr val="black"/>
                </a:solidFill>
              </a:rPr>
              <a:t>’</a:t>
            </a:r>
            <a:r>
              <a:rPr lang="en-US" altLang="ja-JP" sz="1200" smtClean="0">
                <a:solidFill>
                  <a:prstClr val="black"/>
                </a:solidFill>
              </a:rPr>
              <a:t>s Data Insights series featuring trends, data and research. This collection brings together months of surveys, reports and insights released by nationally recognized research and marketing organizations focused on keeping pace with the latest data about social media – its growth and use. </a:t>
            </a:r>
            <a:endParaRPr lang="en-US" sz="1200" smtClean="0">
              <a:solidFill>
                <a:prstClr val="black"/>
              </a:solidFill>
            </a:endParaRPr>
          </a:p>
        </p:txBody>
      </p:sp>
      <p:sp>
        <p:nvSpPr>
          <p:cNvPr id="11" name="Rectangle 10"/>
          <p:cNvSpPr/>
          <p:nvPr/>
        </p:nvSpPr>
        <p:spPr>
          <a:xfrm>
            <a:off x="457200" y="1752600"/>
            <a:ext cx="8229600" cy="76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7473FB"/>
              </a:solidFill>
              <a:latin typeface="Arial"/>
            </a:endParaRPr>
          </a:p>
        </p:txBody>
      </p:sp>
      <p:sp>
        <p:nvSpPr>
          <p:cNvPr id="12" name="Rectangle 11"/>
          <p:cNvSpPr/>
          <p:nvPr/>
        </p:nvSpPr>
        <p:spPr>
          <a:xfrm>
            <a:off x="533400" y="5029200"/>
            <a:ext cx="8229600" cy="76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4800C"/>
              </a:solidFill>
              <a:latin typeface="Arial"/>
            </a:endParaRPr>
          </a:p>
        </p:txBody>
      </p:sp>
      <p:pic>
        <p:nvPicPr>
          <p:cNvPr id="28683" name="Picture 14" descr="MC_BlackBarsForQ3_2010.png">
            <a:hlinkClick r:id="rId4"/>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bwMode="auto">
          <a:xfrm>
            <a:off x="1371600" y="5257800"/>
            <a:ext cx="384175"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Slide Number Placeholder 1"/>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800" i="1" kern="1200">
                <a:solidFill>
                  <a:schemeClr val="tx1"/>
                </a:solidFill>
                <a:latin typeface="Georgia"/>
                <a:ea typeface="+mn-ea"/>
                <a:cs typeface="Georgi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Appendix 2</a:t>
            </a:r>
            <a:endParaRPr lang="en-US" dirty="0"/>
          </a:p>
        </p:txBody>
      </p:sp>
    </p:spTree>
    <p:extLst>
      <p:ext uri="{BB962C8B-B14F-4D97-AF65-F5344CB8AC3E}">
        <p14:creationId xmlns:p14="http://schemas.microsoft.com/office/powerpoint/2010/main" val="19057642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txBox="1">
            <a:spLocks/>
          </p:cNvSpPr>
          <p:nvPr/>
        </p:nvSpPr>
        <p:spPr bwMode="auto">
          <a:xfrm>
            <a:off x="762000" y="762000"/>
            <a:ext cx="7467600"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r>
              <a:rPr lang="en-US" sz="2800" b="1" smtClean="0">
                <a:solidFill>
                  <a:prstClr val="black"/>
                </a:solidFill>
                <a:latin typeface="Verdana" charset="0"/>
              </a:rPr>
              <a:t>The </a:t>
            </a:r>
            <a:r>
              <a:rPr lang="en-US" sz="2800" b="1" smtClean="0">
                <a:solidFill>
                  <a:srgbClr val="7473FB"/>
                </a:solidFill>
                <a:latin typeface="Verdana" charset="0"/>
              </a:rPr>
              <a:t>Social Media </a:t>
            </a:r>
            <a:r>
              <a:rPr lang="en-US" sz="2800" b="1" smtClean="0">
                <a:solidFill>
                  <a:prstClr val="black"/>
                </a:solidFill>
                <a:latin typeface="Verdana" charset="0"/>
              </a:rPr>
              <a:t>Data Stacks</a:t>
            </a:r>
          </a:p>
        </p:txBody>
      </p:sp>
      <p:sp>
        <p:nvSpPr>
          <p:cNvPr id="4" name="Rounded Rectangular Callout 3"/>
          <p:cNvSpPr/>
          <p:nvPr/>
        </p:nvSpPr>
        <p:spPr>
          <a:xfrm rot="10800000" flipV="1">
            <a:off x="609600" y="1219200"/>
            <a:ext cx="8153400" cy="3657600"/>
          </a:xfrm>
          <a:prstGeom prst="wedgeRoundRectCallout">
            <a:avLst>
              <a:gd name="adj1" fmla="val -35626"/>
              <a:gd name="adj2" fmla="val 65504"/>
              <a:gd name="adj3" fmla="val 16667"/>
            </a:avLst>
          </a:prstGeom>
          <a:solidFill>
            <a:srgbClr val="FFE33A"/>
          </a:solidFill>
          <a:ln>
            <a:solidFill>
              <a:srgbClr val="FFE33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dirty="0">
              <a:solidFill>
                <a:prstClr val="white"/>
              </a:solidFill>
              <a:latin typeface="Arial"/>
            </a:endParaRPr>
          </a:p>
        </p:txBody>
      </p:sp>
      <p:sp>
        <p:nvSpPr>
          <p:cNvPr id="30723" name="TextBox 2"/>
          <p:cNvSpPr txBox="1">
            <a:spLocks noChangeArrowheads="1"/>
          </p:cNvSpPr>
          <p:nvPr/>
        </p:nvSpPr>
        <p:spPr bwMode="auto">
          <a:xfrm>
            <a:off x="835025" y="1524000"/>
            <a:ext cx="7927975"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r>
              <a:rPr lang="en-US" sz="1100" smtClean="0">
                <a:solidFill>
                  <a:prstClr val="black"/>
                </a:solidFill>
              </a:rPr>
              <a:t>Social media is a powerful force. Consider these facts. </a:t>
            </a:r>
          </a:p>
          <a:p>
            <a:pPr lvl="1" defTabSz="914400" eaLnBrk="1" fontAlgn="base" hangingPunct="1">
              <a:spcBef>
                <a:spcPct val="0"/>
              </a:spcBef>
              <a:spcAft>
                <a:spcPct val="0"/>
              </a:spcAft>
              <a:buFont typeface="Wingdings" charset="0"/>
              <a:buChar char="Ø"/>
            </a:pPr>
            <a:r>
              <a:rPr lang="en-US" sz="1100" smtClean="0">
                <a:solidFill>
                  <a:prstClr val="black"/>
                </a:solidFill>
                <a:cs typeface="ＭＳ Ｐゴシック" charset="0"/>
              </a:rPr>
              <a:t>Social media site users spend </a:t>
            </a:r>
            <a:r>
              <a:rPr lang="en-US" sz="1100" b="1" smtClean="0">
                <a:solidFill>
                  <a:prstClr val="black"/>
                </a:solidFill>
                <a:cs typeface="ＭＳ Ｐゴシック" charset="0"/>
              </a:rPr>
              <a:t>an average of 5.4 hours a month engaged in networking sites</a:t>
            </a:r>
            <a:r>
              <a:rPr lang="en-US" sz="1100" smtClean="0">
                <a:solidFill>
                  <a:prstClr val="black"/>
                </a:solidFill>
                <a:cs typeface="ＭＳ Ｐゴシック" charset="0"/>
              </a:rPr>
              <a:t>.</a:t>
            </a:r>
          </a:p>
          <a:p>
            <a:pPr lvl="1" defTabSz="914400" eaLnBrk="1" fontAlgn="base" hangingPunct="1">
              <a:spcBef>
                <a:spcPct val="0"/>
              </a:spcBef>
              <a:spcAft>
                <a:spcPct val="0"/>
              </a:spcAft>
              <a:buFont typeface="Wingdings" charset="0"/>
              <a:buChar char="Ø"/>
            </a:pPr>
            <a:r>
              <a:rPr lang="en-US" sz="1100" smtClean="0">
                <a:solidFill>
                  <a:prstClr val="black"/>
                </a:solidFill>
                <a:cs typeface="ＭＳ Ｐゴシック" charset="0"/>
              </a:rPr>
              <a:t>Facebook attracts </a:t>
            </a:r>
            <a:r>
              <a:rPr lang="en-US" sz="1100" b="1" smtClean="0">
                <a:solidFill>
                  <a:prstClr val="black"/>
                </a:solidFill>
                <a:cs typeface="ＭＳ Ｐゴシック" charset="0"/>
              </a:rPr>
              <a:t>734.2 million unique visitors a month</a:t>
            </a:r>
            <a:r>
              <a:rPr lang="en-US" sz="1100" smtClean="0">
                <a:solidFill>
                  <a:prstClr val="black"/>
                </a:solidFill>
                <a:cs typeface="ＭＳ Ｐゴシック" charset="0"/>
              </a:rPr>
              <a:t>.</a:t>
            </a:r>
          </a:p>
          <a:p>
            <a:pPr lvl="1" defTabSz="914400" eaLnBrk="1" fontAlgn="base" hangingPunct="1">
              <a:spcBef>
                <a:spcPct val="0"/>
              </a:spcBef>
              <a:spcAft>
                <a:spcPct val="0"/>
              </a:spcAft>
              <a:buFont typeface="Wingdings" charset="0"/>
              <a:buChar char="Ø"/>
            </a:pPr>
            <a:r>
              <a:rPr lang="en-US" sz="1100" b="1" smtClean="0">
                <a:solidFill>
                  <a:prstClr val="black"/>
                </a:solidFill>
                <a:cs typeface="ＭＳ Ｐゴシック" charset="0"/>
              </a:rPr>
              <a:t>Half of TV viewers tweet</a:t>
            </a:r>
            <a:r>
              <a:rPr lang="en-US" sz="1100" smtClean="0">
                <a:solidFill>
                  <a:prstClr val="black"/>
                </a:solidFill>
                <a:cs typeface="ＭＳ Ｐゴシック" charset="0"/>
              </a:rPr>
              <a:t> about TV shows.</a:t>
            </a:r>
          </a:p>
          <a:p>
            <a:pPr defTabSz="914400" eaLnBrk="1" fontAlgn="base" hangingPunct="1">
              <a:spcBef>
                <a:spcPct val="0"/>
              </a:spcBef>
              <a:spcAft>
                <a:spcPct val="0"/>
              </a:spcAft>
            </a:pPr>
            <a:endParaRPr lang="en-US" sz="1100" smtClean="0">
              <a:solidFill>
                <a:prstClr val="black"/>
              </a:solidFill>
            </a:endParaRPr>
          </a:p>
          <a:p>
            <a:pPr defTabSz="914400" eaLnBrk="1" fontAlgn="base" hangingPunct="1">
              <a:spcBef>
                <a:spcPct val="0"/>
              </a:spcBef>
              <a:spcAft>
                <a:spcPct val="0"/>
              </a:spcAft>
            </a:pPr>
            <a:r>
              <a:rPr lang="en-US" sz="1100" smtClean="0">
                <a:solidFill>
                  <a:prstClr val="black"/>
                </a:solidFill>
              </a:rPr>
              <a:t>It is little wonder that marketers work so hard to keep pace of the social media momentum.</a:t>
            </a:r>
          </a:p>
          <a:p>
            <a:pPr defTabSz="914400" eaLnBrk="1" fontAlgn="base" hangingPunct="1">
              <a:spcBef>
                <a:spcPct val="0"/>
              </a:spcBef>
              <a:spcAft>
                <a:spcPct val="0"/>
              </a:spcAft>
            </a:pPr>
            <a:endParaRPr lang="en-US" sz="1100" smtClean="0">
              <a:solidFill>
                <a:prstClr val="black"/>
              </a:solidFill>
            </a:endParaRPr>
          </a:p>
          <a:p>
            <a:pPr defTabSz="914400" eaLnBrk="1" fontAlgn="base" hangingPunct="1">
              <a:spcBef>
                <a:spcPct val="0"/>
              </a:spcBef>
              <a:spcAft>
                <a:spcPct val="0"/>
              </a:spcAft>
            </a:pPr>
            <a:r>
              <a:rPr lang="en-US" sz="1100" smtClean="0">
                <a:solidFill>
                  <a:prstClr val="black"/>
                </a:solidFill>
              </a:rPr>
              <a:t>In MarketingCharts</a:t>
            </a:r>
            <a:r>
              <a:rPr lang="ja-JP" altLang="en-US" sz="1100" smtClean="0">
                <a:solidFill>
                  <a:prstClr val="black"/>
                </a:solidFill>
              </a:rPr>
              <a:t>’</a:t>
            </a:r>
            <a:r>
              <a:rPr lang="en-US" altLang="ja-JP" sz="1100" smtClean="0">
                <a:solidFill>
                  <a:prstClr val="black"/>
                </a:solidFill>
              </a:rPr>
              <a:t>  </a:t>
            </a:r>
            <a:r>
              <a:rPr lang="ja-JP" altLang="en-US" sz="1100" b="1" i="1" smtClean="0">
                <a:solidFill>
                  <a:prstClr val="black"/>
                </a:solidFill>
              </a:rPr>
              <a:t>“</a:t>
            </a:r>
            <a:r>
              <a:rPr lang="en-US" altLang="ja-JP" sz="1100" b="1" i="1" smtClean="0">
                <a:solidFill>
                  <a:prstClr val="black"/>
                </a:solidFill>
              </a:rPr>
              <a:t>The Social Media Data Stacks</a:t>
            </a:r>
            <a:r>
              <a:rPr lang="ja-JP" altLang="en-US" sz="1100" b="1" i="1" smtClean="0">
                <a:solidFill>
                  <a:prstClr val="black"/>
                </a:solidFill>
              </a:rPr>
              <a:t>”</a:t>
            </a:r>
            <a:r>
              <a:rPr lang="en-US" altLang="ja-JP" sz="1100" smtClean="0">
                <a:solidFill>
                  <a:prstClr val="black"/>
                </a:solidFill>
              </a:rPr>
              <a:t> you will get the latest data on the incredible reach and influence of Facebook and other social media sites, as well as critical information on how marketers are reacting to and budgeting for social media. </a:t>
            </a:r>
          </a:p>
          <a:p>
            <a:pPr defTabSz="914400" eaLnBrk="1" fontAlgn="base" hangingPunct="1">
              <a:spcBef>
                <a:spcPct val="0"/>
              </a:spcBef>
              <a:spcAft>
                <a:spcPct val="0"/>
              </a:spcAft>
            </a:pPr>
            <a:endParaRPr lang="en-US" sz="1100" smtClean="0">
              <a:solidFill>
                <a:prstClr val="black"/>
              </a:solidFill>
            </a:endParaRPr>
          </a:p>
          <a:p>
            <a:pPr defTabSz="914400" eaLnBrk="1" fontAlgn="base" hangingPunct="1">
              <a:spcBef>
                <a:spcPct val="0"/>
              </a:spcBef>
              <a:spcAft>
                <a:spcPct val="0"/>
              </a:spcAft>
            </a:pPr>
            <a:r>
              <a:rPr lang="en-US" sz="1100" smtClean="0">
                <a:solidFill>
                  <a:prstClr val="black"/>
                </a:solidFill>
              </a:rPr>
              <a:t>One of the most surprising statistics is that </a:t>
            </a:r>
            <a:r>
              <a:rPr lang="en-US" sz="1100" b="1" smtClean="0">
                <a:solidFill>
                  <a:prstClr val="black"/>
                </a:solidFill>
              </a:rPr>
              <a:t>68% of CMOs report that they feel </a:t>
            </a:r>
            <a:r>
              <a:rPr lang="ja-JP" altLang="en-US" sz="1100" b="1" smtClean="0">
                <a:solidFill>
                  <a:prstClr val="black"/>
                </a:solidFill>
              </a:rPr>
              <a:t>“</a:t>
            </a:r>
            <a:r>
              <a:rPr lang="en-US" altLang="ja-JP" sz="1100" b="1" smtClean="0">
                <a:solidFill>
                  <a:prstClr val="black"/>
                </a:solidFill>
              </a:rPr>
              <a:t>unprepared</a:t>
            </a:r>
            <a:r>
              <a:rPr lang="ja-JP" altLang="en-US" sz="1100" b="1" smtClean="0">
                <a:solidFill>
                  <a:prstClr val="black"/>
                </a:solidFill>
              </a:rPr>
              <a:t>”</a:t>
            </a:r>
            <a:r>
              <a:rPr lang="en-US" altLang="ja-JP" sz="1100" smtClean="0">
                <a:solidFill>
                  <a:prstClr val="black"/>
                </a:solidFill>
              </a:rPr>
              <a:t> for the challenges of social media marketing.  Many of the </a:t>
            </a:r>
            <a:r>
              <a:rPr lang="en-US" altLang="ja-JP" sz="1100" b="1" smtClean="0">
                <a:solidFill>
                  <a:prstClr val="black"/>
                </a:solidFill>
              </a:rPr>
              <a:t>45 charts and accompanying analysis</a:t>
            </a:r>
            <a:r>
              <a:rPr lang="en-US" altLang="ja-JP" sz="1100" smtClean="0">
                <a:solidFill>
                  <a:prstClr val="black"/>
                </a:solidFill>
              </a:rPr>
              <a:t> will help provide you with key data that can explain why social media marketing is so challenging, and when done well, so rewarding. </a:t>
            </a:r>
          </a:p>
          <a:p>
            <a:pPr defTabSz="914400" eaLnBrk="1" fontAlgn="base" hangingPunct="1">
              <a:spcBef>
                <a:spcPct val="0"/>
              </a:spcBef>
              <a:spcAft>
                <a:spcPct val="0"/>
              </a:spcAft>
            </a:pPr>
            <a:endParaRPr lang="en-US" sz="1100" smtClean="0">
              <a:solidFill>
                <a:prstClr val="black"/>
              </a:solidFill>
            </a:endParaRPr>
          </a:p>
          <a:p>
            <a:pPr defTabSz="914400" eaLnBrk="1" fontAlgn="base" hangingPunct="1">
              <a:spcBef>
                <a:spcPct val="0"/>
              </a:spcBef>
              <a:spcAft>
                <a:spcPct val="0"/>
              </a:spcAft>
            </a:pPr>
            <a:r>
              <a:rPr lang="en-US" sz="1100" smtClean="0">
                <a:solidFill>
                  <a:prstClr val="black"/>
                </a:solidFill>
              </a:rPr>
              <a:t>We hope you</a:t>
            </a:r>
            <a:r>
              <a:rPr lang="ja-JP" altLang="en-US" sz="1100" smtClean="0">
                <a:solidFill>
                  <a:prstClr val="black"/>
                </a:solidFill>
              </a:rPr>
              <a:t>’</a:t>
            </a:r>
            <a:r>
              <a:rPr lang="en-US" altLang="ja-JP" sz="1100" smtClean="0">
                <a:solidFill>
                  <a:prstClr val="black"/>
                </a:solidFill>
              </a:rPr>
              <a:t>ll find the information in this data stack helpful to your social media marketing efforts.</a:t>
            </a:r>
          </a:p>
          <a:p>
            <a:pPr defTabSz="914400" eaLnBrk="1" fontAlgn="base" hangingPunct="1">
              <a:spcBef>
                <a:spcPct val="0"/>
              </a:spcBef>
              <a:spcAft>
                <a:spcPct val="0"/>
              </a:spcAft>
            </a:pPr>
            <a:r>
              <a:rPr lang="en-US" sz="1100" smtClean="0">
                <a:solidFill>
                  <a:prstClr val="black"/>
                </a:solidFill>
              </a:rPr>
              <a:t> </a:t>
            </a:r>
          </a:p>
          <a:p>
            <a:pPr lvl="1" algn="r" defTabSz="914400" eaLnBrk="1" fontAlgn="base" hangingPunct="1">
              <a:spcBef>
                <a:spcPct val="0"/>
              </a:spcBef>
              <a:spcAft>
                <a:spcPct val="0"/>
              </a:spcAft>
            </a:pPr>
            <a:r>
              <a:rPr lang="en-US" sz="1100" smtClean="0">
                <a:solidFill>
                  <a:prstClr val="black"/>
                </a:solidFill>
                <a:cs typeface="ＭＳ Ｐゴシック" charset="0"/>
              </a:rPr>
              <a:t>Enjoy!                                                      </a:t>
            </a:r>
            <a:r>
              <a:rPr lang="en-US" sz="1100" smtClean="0">
                <a:solidFill>
                  <a:srgbClr val="FFE33A"/>
                </a:solidFill>
                <a:cs typeface="ＭＳ Ｐゴシック" charset="0"/>
              </a:rPr>
              <a:t>,</a:t>
            </a:r>
          </a:p>
          <a:p>
            <a:pPr lvl="1" algn="r" defTabSz="914400" eaLnBrk="1" fontAlgn="base" hangingPunct="1">
              <a:spcBef>
                <a:spcPct val="0"/>
              </a:spcBef>
              <a:spcAft>
                <a:spcPct val="0"/>
              </a:spcAft>
            </a:pPr>
            <a:r>
              <a:rPr lang="en-US" sz="1100" smtClean="0">
                <a:solidFill>
                  <a:prstClr val="black"/>
                </a:solidFill>
                <a:cs typeface="ＭＳ Ｐゴシック" charset="0"/>
              </a:rPr>
              <a:t> </a:t>
            </a:r>
          </a:p>
          <a:p>
            <a:pPr lvl="1" algn="r" defTabSz="914400" eaLnBrk="1" fontAlgn="base" hangingPunct="1">
              <a:spcBef>
                <a:spcPct val="0"/>
              </a:spcBef>
              <a:spcAft>
                <a:spcPct val="0"/>
              </a:spcAft>
            </a:pPr>
            <a:r>
              <a:rPr lang="en-US" sz="1100" smtClean="0">
                <a:solidFill>
                  <a:prstClr val="black"/>
                </a:solidFill>
                <a:cs typeface="ＭＳ Ｐゴシック" charset="0"/>
              </a:rPr>
              <a:t>The HubSpot Team                                  </a:t>
            </a:r>
            <a:r>
              <a:rPr lang="en-US" sz="1100" smtClean="0">
                <a:solidFill>
                  <a:srgbClr val="FFE33A"/>
                </a:solidFill>
                <a:cs typeface="ＭＳ Ｐゴシック" charset="0"/>
              </a:rPr>
              <a:t>.</a:t>
            </a:r>
          </a:p>
        </p:txBody>
      </p:sp>
      <p:sp>
        <p:nvSpPr>
          <p:cNvPr id="5" name="Rectangle 4"/>
          <p:cNvSpPr/>
          <p:nvPr/>
        </p:nvSpPr>
        <p:spPr>
          <a:xfrm>
            <a:off x="457200" y="1066800"/>
            <a:ext cx="8229600" cy="76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4800C"/>
              </a:solidFill>
              <a:latin typeface="Arial"/>
            </a:endParaRPr>
          </a:p>
        </p:txBody>
      </p:sp>
      <p:sp>
        <p:nvSpPr>
          <p:cNvPr id="7" name="Slide Number Placeholder 1"/>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800" i="1" kern="1200">
                <a:solidFill>
                  <a:schemeClr val="tx1"/>
                </a:solidFill>
                <a:latin typeface="Georgia"/>
                <a:ea typeface="+mn-ea"/>
                <a:cs typeface="Georgi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Appendix 2</a:t>
            </a:r>
            <a:endParaRPr lang="en-US" dirty="0"/>
          </a:p>
        </p:txBody>
      </p:sp>
    </p:spTree>
    <p:extLst>
      <p:ext uri="{BB962C8B-B14F-4D97-AF65-F5344CB8AC3E}">
        <p14:creationId xmlns:p14="http://schemas.microsoft.com/office/powerpoint/2010/main" val="18037497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sz="half" idx="1"/>
          </p:nvPr>
        </p:nvSpPr>
        <p:spPr/>
        <p:txBody>
          <a:bodyPr/>
          <a:lstStyle/>
          <a:p>
            <a:pPr marL="0" indent="0">
              <a:buNone/>
            </a:pPr>
            <a:r>
              <a:rPr lang="en-US" sz="2000" dirty="0"/>
              <a:t>What, exactly, do you do?</a:t>
            </a:r>
            <a:endParaRPr lang="en-US" sz="2000" dirty="0" smtClean="0"/>
          </a:p>
          <a:p>
            <a:r>
              <a:rPr lang="en-US" sz="2000" dirty="0" smtClean="0"/>
              <a:t>Defined</a:t>
            </a:r>
          </a:p>
          <a:p>
            <a:r>
              <a:rPr lang="en-US" sz="2000" dirty="0" smtClean="0"/>
              <a:t>In theory</a:t>
            </a:r>
          </a:p>
          <a:p>
            <a:r>
              <a:rPr lang="en-US" sz="2000" dirty="0" smtClean="0"/>
              <a:t>In practice</a:t>
            </a:r>
          </a:p>
          <a:p>
            <a:pPr lvl="1"/>
            <a:r>
              <a:rPr lang="en-US" sz="2000" dirty="0" smtClean="0"/>
              <a:t>What is an intervention?</a:t>
            </a:r>
          </a:p>
          <a:p>
            <a:pPr lvl="1"/>
            <a:r>
              <a:rPr lang="en-US" sz="2000" dirty="0" smtClean="0"/>
              <a:t>What are the qualities of a successful intervention?</a:t>
            </a:r>
          </a:p>
        </p:txBody>
      </p:sp>
      <p:sp>
        <p:nvSpPr>
          <p:cNvPr id="2" name="Title 1"/>
          <p:cNvSpPr>
            <a:spLocks noGrp="1"/>
          </p:cNvSpPr>
          <p:nvPr>
            <p:ph type="title"/>
          </p:nvPr>
        </p:nvSpPr>
        <p:spPr>
          <a:prstGeom prst="rect">
            <a:avLst/>
          </a:prstGeom>
        </p:spPr>
        <p:txBody>
          <a:bodyPr/>
          <a:lstStyle/>
          <a:p>
            <a:r>
              <a:rPr lang="en-US" dirty="0" smtClean="0"/>
              <a:t>What is and what is not?</a:t>
            </a:r>
            <a:endParaRPr lang="en-US" dirty="0"/>
          </a:p>
        </p:txBody>
      </p:sp>
      <p:sp>
        <p:nvSpPr>
          <p:cNvPr id="4" name="Slide Number Placeholder 3"/>
          <p:cNvSpPr>
            <a:spLocks noGrp="1"/>
          </p:cNvSpPr>
          <p:nvPr>
            <p:ph type="sldNum" sz="quarter" idx="10"/>
          </p:nvPr>
        </p:nvSpPr>
        <p:spPr>
          <a:xfrm>
            <a:off x="6553200" y="6356350"/>
            <a:ext cx="2133600" cy="365125"/>
          </a:xfrm>
        </p:spPr>
        <p:txBody>
          <a:bodyPr/>
          <a:lstStyle/>
          <a:p>
            <a:fld id="{07BB5F95-1CA9-9B45-AB7A-48D5785132A4}" type="slidenum">
              <a:rPr lang="en-US" smtClean="0"/>
              <a:pPr/>
              <a:t>5</a:t>
            </a:fld>
            <a:endParaRPr lang="en-US"/>
          </a:p>
        </p:txBody>
      </p:sp>
      <p:sp>
        <p:nvSpPr>
          <p:cNvPr id="12" name="Content Placeholder 11"/>
          <p:cNvSpPr>
            <a:spLocks noGrp="1"/>
          </p:cNvSpPr>
          <p:nvPr>
            <p:ph sz="half" idx="13"/>
          </p:nvPr>
        </p:nvSpPr>
        <p:spPr/>
        <p:txBody>
          <a:bodyPr/>
          <a:lstStyle/>
          <a:p>
            <a:r>
              <a:rPr lang="en-US" sz="2400" dirty="0" smtClean="0"/>
              <a:t>Principles</a:t>
            </a:r>
          </a:p>
          <a:p>
            <a:r>
              <a:rPr lang="en-US" sz="2400" dirty="0" smtClean="0"/>
              <a:t>Law</a:t>
            </a:r>
          </a:p>
          <a:p>
            <a:r>
              <a:rPr lang="en-US" sz="2400" dirty="0" smtClean="0"/>
              <a:t>Reality</a:t>
            </a:r>
          </a:p>
          <a:p>
            <a:endParaRPr lang="en-US" sz="1600" dirty="0"/>
          </a:p>
        </p:txBody>
      </p:sp>
      <p:sp>
        <p:nvSpPr>
          <p:cNvPr id="13" name="Text Placeholder 12"/>
          <p:cNvSpPr>
            <a:spLocks noGrp="1"/>
          </p:cNvSpPr>
          <p:nvPr>
            <p:ph type="body" sz="quarter" idx="14"/>
          </p:nvPr>
        </p:nvSpPr>
        <p:spPr/>
        <p:txBody>
          <a:bodyPr/>
          <a:lstStyle/>
          <a:p>
            <a:r>
              <a:rPr lang="en-US" dirty="0"/>
              <a:t>Organization Development</a:t>
            </a:r>
          </a:p>
        </p:txBody>
      </p:sp>
      <p:sp>
        <p:nvSpPr>
          <p:cNvPr id="6" name="Text Placeholder 5"/>
          <p:cNvSpPr>
            <a:spLocks noGrp="1"/>
          </p:cNvSpPr>
          <p:nvPr>
            <p:ph type="body" sz="quarter" idx="12"/>
          </p:nvPr>
        </p:nvSpPr>
        <p:spPr>
          <a:prstGeom prst="rect">
            <a:avLst/>
          </a:prstGeom>
          <a:solidFill>
            <a:schemeClr val="bg1"/>
          </a:solidFill>
          <a:ln>
            <a:solidFill>
              <a:schemeClr val="tx2">
                <a:alpha val="38000"/>
              </a:schemeClr>
            </a:solidFill>
          </a:ln>
          <a:effectLst>
            <a:outerShdw blurRad="50800" dist="38100" dir="7740000" algn="tl" rotWithShape="0">
              <a:schemeClr val="tx2">
                <a:alpha val="43000"/>
              </a:schemeClr>
            </a:outerShdw>
          </a:effectLst>
        </p:spPr>
        <p:txBody>
          <a:bodyPr vert="horz" lIns="91440" tIns="0" rIns="91440" bIns="45720" rtlCol="0" anchor="t" anchorCtr="0">
            <a:normAutofit/>
          </a:bodyPr>
          <a:lstStyle/>
          <a:p>
            <a:pPr>
              <a:lnSpc>
                <a:spcPct val="150000"/>
              </a:lnSpc>
              <a:spcBef>
                <a:spcPts val="0"/>
              </a:spcBef>
              <a:spcAft>
                <a:spcPts val="400"/>
              </a:spcAft>
              <a:buFont typeface="+mj-ea"/>
              <a:buAutoNum type="circleNumDbPlain"/>
            </a:pPr>
            <a:r>
              <a:rPr lang="en-US" dirty="0" smtClean="0"/>
              <a:t>Me</a:t>
            </a:r>
          </a:p>
          <a:p>
            <a:pPr>
              <a:lnSpc>
                <a:spcPct val="150000"/>
              </a:lnSpc>
              <a:spcBef>
                <a:spcPts val="0"/>
              </a:spcBef>
              <a:spcAft>
                <a:spcPts val="400"/>
              </a:spcAft>
              <a:buFont typeface="+mj-ea"/>
              <a:buAutoNum type="circleNumDbPlain"/>
            </a:pPr>
            <a:r>
              <a:rPr lang="en-US" b="1" dirty="0"/>
              <a:t>You</a:t>
            </a:r>
          </a:p>
          <a:p>
            <a:pPr>
              <a:lnSpc>
                <a:spcPct val="150000"/>
              </a:lnSpc>
              <a:spcBef>
                <a:spcPts val="0"/>
              </a:spcBef>
              <a:spcAft>
                <a:spcPts val="400"/>
              </a:spcAft>
              <a:buFont typeface="+mj-ea"/>
              <a:buAutoNum type="circleNumDbPlain"/>
            </a:pPr>
            <a:r>
              <a:rPr lang="en-US" dirty="0" smtClean="0"/>
              <a:t>Community</a:t>
            </a:r>
            <a:endParaRPr lang="en-US" dirty="0"/>
          </a:p>
        </p:txBody>
      </p:sp>
    </p:spTree>
    <p:extLst>
      <p:ext uri="{BB962C8B-B14F-4D97-AF65-F5344CB8AC3E}">
        <p14:creationId xmlns:p14="http://schemas.microsoft.com/office/powerpoint/2010/main" val="486535431"/>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5867400" y="1752600"/>
            <a:ext cx="3048000" cy="407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defTabSz="914400" fontAlgn="base">
              <a:lnSpc>
                <a:spcPct val="150000"/>
              </a:lnSpc>
              <a:spcBef>
                <a:spcPct val="0"/>
              </a:spcBef>
              <a:spcAft>
                <a:spcPct val="0"/>
              </a:spcAft>
            </a:pPr>
            <a:r>
              <a:rPr lang="en-US" sz="1100" smtClean="0">
                <a:solidFill>
                  <a:prstClr val="black"/>
                </a:solidFill>
                <a:latin typeface="Arial" charset="0"/>
                <a:ea typeface="ＭＳ Ｐゴシック" charset="0"/>
                <a:cs typeface="ＭＳ Ｐゴシック" charset="0"/>
                <a:hlinkClick r:id="rId3"/>
              </a:rPr>
              <a:t>Pew Research</a:t>
            </a:r>
            <a:r>
              <a:rPr lang="en-US" sz="1100" smtClean="0">
                <a:solidFill>
                  <a:prstClr val="black"/>
                </a:solidFill>
                <a:latin typeface="Arial" charset="0"/>
                <a:ea typeface="ＭＳ Ｐゴシック" charset="0"/>
                <a:cs typeface="ＭＳ Ｐゴシック" charset="0"/>
              </a:rPr>
              <a:t> found that two-thirds of adult internet users (65%) now use a social networking site like MySpace, Facebook or LinkedIn, up almost 7% from one year ago (61%), and this is about eight times the 8% who said they used social networking sites in 2005.</a:t>
            </a:r>
            <a:br>
              <a:rPr lang="en-US" sz="1100" smtClean="0">
                <a:solidFill>
                  <a:prstClr val="black"/>
                </a:solidFill>
                <a:latin typeface="Arial" charset="0"/>
                <a:ea typeface="ＭＳ Ｐゴシック" charset="0"/>
                <a:cs typeface="ＭＳ Ｐゴシック" charset="0"/>
              </a:rPr>
            </a:br>
            <a:endParaRPr lang="en-US" sz="1100" smtClean="0">
              <a:solidFill>
                <a:prstClr val="black"/>
              </a:solidFill>
              <a:latin typeface="Arial" charset="0"/>
              <a:ea typeface="ＭＳ Ｐゴシック" charset="0"/>
              <a:cs typeface="ＭＳ Ｐゴシック" charset="0"/>
            </a:endParaRPr>
          </a:p>
          <a:p>
            <a:pPr defTabSz="914400" fontAlgn="base">
              <a:lnSpc>
                <a:spcPct val="150000"/>
              </a:lnSpc>
              <a:spcBef>
                <a:spcPct val="0"/>
              </a:spcBef>
              <a:spcAft>
                <a:spcPct val="0"/>
              </a:spcAft>
            </a:pPr>
            <a:r>
              <a:rPr lang="en-US" sz="1100" smtClean="0">
                <a:solidFill>
                  <a:prstClr val="black"/>
                </a:solidFill>
                <a:latin typeface="Arial" charset="0"/>
                <a:ea typeface="ＭＳ Ｐゴシック" charset="0"/>
                <a:cs typeface="ＭＳ Ｐゴシック" charset="0"/>
              </a:rPr>
              <a:t>Looking at usage on a typical day, 43% of online adults use social networking. Out of all the </a:t>
            </a:r>
            <a:r>
              <a:rPr lang="ja-JP" altLang="en-US" sz="1100" smtClean="0">
                <a:solidFill>
                  <a:prstClr val="black"/>
                </a:solidFill>
                <a:latin typeface="Arial" charset="0"/>
                <a:ea typeface="ＭＳ Ｐゴシック" charset="0"/>
                <a:cs typeface="ＭＳ Ｐゴシック" charset="0"/>
                <a:hlinkClick r:id="rId4"/>
              </a:rPr>
              <a:t>“</a:t>
            </a:r>
            <a:r>
              <a:rPr lang="en-US" altLang="ja-JP" sz="1100" smtClean="0">
                <a:solidFill>
                  <a:prstClr val="black"/>
                </a:solidFill>
                <a:latin typeface="Arial" charset="0"/>
                <a:ea typeface="ＭＳ Ｐゴシック" charset="0"/>
                <a:cs typeface="ＭＳ Ｐゴシック" charset="0"/>
                <a:hlinkClick r:id="rId4"/>
              </a:rPr>
              <a:t>daily</a:t>
            </a:r>
            <a:r>
              <a:rPr lang="ja-JP" altLang="en-US" sz="1100" smtClean="0">
                <a:solidFill>
                  <a:prstClr val="black"/>
                </a:solidFill>
                <a:latin typeface="Arial" charset="0"/>
                <a:ea typeface="ＭＳ Ｐゴシック" charset="0"/>
                <a:cs typeface="ＭＳ Ｐゴシック" charset="0"/>
                <a:hlinkClick r:id="rId4"/>
              </a:rPr>
              <a:t>”</a:t>
            </a:r>
            <a:r>
              <a:rPr lang="en-US" altLang="ja-JP" sz="1100" smtClean="0">
                <a:solidFill>
                  <a:prstClr val="black"/>
                </a:solidFill>
                <a:latin typeface="Arial" charset="0"/>
                <a:ea typeface="ＭＳ Ｐゴシック" charset="0"/>
                <a:cs typeface="ＭＳ Ｐゴシック" charset="0"/>
                <a:hlinkClick r:id="rId4"/>
              </a:rPr>
              <a:t> online activities</a:t>
            </a:r>
            <a:r>
              <a:rPr lang="en-US" altLang="ja-JP" sz="1100" smtClean="0">
                <a:solidFill>
                  <a:prstClr val="black"/>
                </a:solidFill>
                <a:latin typeface="Arial" charset="0"/>
                <a:ea typeface="ＭＳ Ｐゴシック" charset="0"/>
                <a:cs typeface="ＭＳ Ｐゴシック" charset="0"/>
              </a:rPr>
              <a:t> that Pew polls about, only email (which 61% of internet users access on a typical day) and search engines (which 59% use on a typical day) are used more frequently than social networking tools.</a:t>
            </a:r>
          </a:p>
          <a:p>
            <a:pPr defTabSz="914400" fontAlgn="base">
              <a:spcBef>
                <a:spcPct val="0"/>
              </a:spcBef>
              <a:spcAft>
                <a:spcPct val="0"/>
              </a:spcAft>
            </a:pPr>
            <a:endParaRPr lang="en-US" sz="1100" smtClean="0">
              <a:solidFill>
                <a:prstClr val="black"/>
              </a:solidFill>
              <a:latin typeface="Arial" charset="0"/>
              <a:ea typeface="ＭＳ Ｐゴシック" charset="0"/>
              <a:cs typeface="ＭＳ Ｐゴシック" charset="0"/>
            </a:endParaRPr>
          </a:p>
        </p:txBody>
      </p:sp>
      <p:sp>
        <p:nvSpPr>
          <p:cNvPr id="32770" name="Title 1"/>
          <p:cNvSpPr txBox="1">
            <a:spLocks/>
          </p:cNvSpPr>
          <p:nvPr/>
        </p:nvSpPr>
        <p:spPr bwMode="auto">
          <a:xfrm>
            <a:off x="685800" y="685800"/>
            <a:ext cx="8458200"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fontAlgn="base">
              <a:spcBef>
                <a:spcPct val="0"/>
              </a:spcBef>
              <a:spcAft>
                <a:spcPct val="0"/>
              </a:spcAft>
            </a:pPr>
            <a:r>
              <a:rPr lang="en-US" sz="2800" b="1" dirty="0" smtClean="0">
                <a:solidFill>
                  <a:prstClr val="black"/>
                </a:solidFill>
                <a:latin typeface="Verdana" charset="0"/>
              </a:rPr>
              <a:t>Site Usage Grows from 8% to 65%</a:t>
            </a:r>
          </a:p>
        </p:txBody>
      </p:sp>
      <p:sp>
        <p:nvSpPr>
          <p:cNvPr id="32771" name="Title 1"/>
          <p:cNvSpPr txBox="1">
            <a:spLocks/>
          </p:cNvSpPr>
          <p:nvPr/>
        </p:nvSpPr>
        <p:spPr bwMode="auto">
          <a:xfrm>
            <a:off x="457200" y="1524000"/>
            <a:ext cx="4114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r>
              <a:rPr lang="en-US" sz="1000" b="1" smtClean="0">
                <a:solidFill>
                  <a:prstClr val="black"/>
                </a:solidFill>
                <a:latin typeface="Verdana" charset="0"/>
              </a:rPr>
              <a:t>Social Network Site Use Growth</a:t>
            </a:r>
          </a:p>
          <a:p>
            <a:pPr defTabSz="914400" eaLnBrk="1" fontAlgn="base" hangingPunct="1">
              <a:spcBef>
                <a:spcPct val="0"/>
              </a:spcBef>
              <a:spcAft>
                <a:spcPct val="0"/>
              </a:spcAft>
            </a:pPr>
            <a:r>
              <a:rPr lang="en-US" sz="1000" smtClean="0">
                <a:solidFill>
                  <a:prstClr val="black"/>
                </a:solidFill>
                <a:latin typeface="Verdana" charset="0"/>
              </a:rPr>
              <a:t>% of online adults, </a:t>
            </a:r>
            <a:r>
              <a:rPr lang="en-US" sz="1000" b="1" smtClean="0">
                <a:solidFill>
                  <a:prstClr val="black"/>
                </a:solidFill>
                <a:latin typeface="Verdana" charset="0"/>
              </a:rPr>
              <a:t>2005-2011</a:t>
            </a:r>
          </a:p>
          <a:p>
            <a:pPr defTabSz="914400" eaLnBrk="1" fontAlgn="base" hangingPunct="1">
              <a:spcBef>
                <a:spcPct val="0"/>
              </a:spcBef>
              <a:spcAft>
                <a:spcPct val="0"/>
              </a:spcAft>
            </a:pPr>
            <a:r>
              <a:rPr lang="en-US" sz="1000" b="1" smtClean="0">
                <a:solidFill>
                  <a:srgbClr val="000000"/>
                </a:solidFill>
                <a:latin typeface="Verdana" charset="0"/>
              </a:rPr>
              <a:t>Source: </a:t>
            </a:r>
            <a:r>
              <a:rPr lang="en-US" sz="1000" smtClean="0">
                <a:solidFill>
                  <a:prstClr val="black"/>
                </a:solidFill>
                <a:latin typeface="Verdana" charset="0"/>
              </a:rPr>
              <a:t>Pew Internet &amp; American Life Project</a:t>
            </a:r>
            <a:endParaRPr lang="en-US" sz="1200" smtClean="0">
              <a:solidFill>
                <a:prstClr val="black"/>
              </a:solidFill>
              <a:latin typeface="Verdana" charset="0"/>
            </a:endParaRPr>
          </a:p>
        </p:txBody>
      </p:sp>
      <p:sp>
        <p:nvSpPr>
          <p:cNvPr id="32772" name="Title 1"/>
          <p:cNvSpPr txBox="1">
            <a:spLocks/>
          </p:cNvSpPr>
          <p:nvPr/>
        </p:nvSpPr>
        <p:spPr bwMode="auto">
          <a:xfrm>
            <a:off x="5029200" y="0"/>
            <a:ext cx="4114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endParaRPr lang="en-US" sz="1200" smtClean="0">
              <a:solidFill>
                <a:prstClr val="black"/>
              </a:solidFill>
              <a:latin typeface="Verdana" charset="0"/>
            </a:endParaRPr>
          </a:p>
        </p:txBody>
      </p:sp>
      <p:pic>
        <p:nvPicPr>
          <p:cNvPr id="32773" name="Picture 8" descr="MC_BlackBarsForQ3_2010.png">
            <a:hlinkClick r:id="rId5"/>
          </p:cNvPr>
          <p:cNvPicPr>
            <a:picLocks/>
          </p:cNvPicPr>
          <p:nvPr/>
        </p:nvPicPr>
        <p:blipFill>
          <a:blip r:embed="rId6">
            <a:extLst>
              <a:ext uri="{28A0092B-C50C-407E-A947-70E740481C1C}">
                <a14:useLocalDpi xmlns:a14="http://schemas.microsoft.com/office/drawing/2010/main"/>
              </a:ext>
            </a:extLst>
          </a:blip>
          <a:srcRect/>
          <a:stretch>
            <a:fillRect/>
          </a:stretch>
        </p:blipFill>
        <p:spPr bwMode="auto">
          <a:xfrm>
            <a:off x="381000" y="6457950"/>
            <a:ext cx="24765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 name="Chart 9"/>
          <p:cNvGraphicFramePr>
            <a:graphicFrameLocks/>
          </p:cNvGraphicFramePr>
          <p:nvPr/>
        </p:nvGraphicFramePr>
        <p:xfrm>
          <a:off x="304800" y="2438400"/>
          <a:ext cx="5410200" cy="3429000"/>
        </p:xfrm>
        <a:graphic>
          <a:graphicData uri="http://schemas.openxmlformats.org/drawingml/2006/chart">
            <c:chart xmlns:c="http://schemas.openxmlformats.org/drawingml/2006/chart" xmlns:r="http://schemas.openxmlformats.org/officeDocument/2006/relationships" r:id="rId7"/>
          </a:graphicData>
        </a:graphic>
      </p:graphicFrame>
      <p:sp>
        <p:nvSpPr>
          <p:cNvPr id="9" name="Slide Number Placeholder 1"/>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800" i="1" kern="1200">
                <a:solidFill>
                  <a:schemeClr val="tx1"/>
                </a:solidFill>
                <a:latin typeface="Georgia"/>
                <a:ea typeface="+mn-ea"/>
                <a:cs typeface="Georgi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Appendix 2</a:t>
            </a:r>
            <a:endParaRPr lang="en-US" dirty="0"/>
          </a:p>
        </p:txBody>
      </p:sp>
    </p:spTree>
    <p:extLst>
      <p:ext uri="{BB962C8B-B14F-4D97-AF65-F5344CB8AC3E}">
        <p14:creationId xmlns:p14="http://schemas.microsoft.com/office/powerpoint/2010/main" val="35016618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6096000" y="2143125"/>
            <a:ext cx="2819400"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defTabSz="914400" fontAlgn="base">
              <a:lnSpc>
                <a:spcPct val="150000"/>
              </a:lnSpc>
              <a:spcBef>
                <a:spcPct val="0"/>
              </a:spcBef>
              <a:spcAft>
                <a:spcPct val="0"/>
              </a:spcAft>
            </a:pPr>
            <a:r>
              <a:rPr lang="en-US" sz="1100" smtClean="0">
                <a:solidFill>
                  <a:prstClr val="black"/>
                </a:solidFill>
                <a:latin typeface="Arial" charset="0"/>
                <a:ea typeface="ＭＳ Ｐゴシック" charset="0"/>
                <a:cs typeface="ＭＳ Ｐゴシック" charset="0"/>
              </a:rPr>
              <a:t>Nearly seven in 10 (68%) global chief marketing officers (CMOs) </a:t>
            </a:r>
            <a:r>
              <a:rPr lang="en-US" sz="1100" smtClean="0">
                <a:solidFill>
                  <a:prstClr val="black"/>
                </a:solidFill>
                <a:latin typeface="Arial" charset="0"/>
                <a:ea typeface="ＭＳ Ｐゴシック" charset="0"/>
                <a:cs typeface="ＭＳ Ｐゴシック" charset="0"/>
                <a:hlinkClick r:id="rId3"/>
              </a:rPr>
              <a:t>feel unprepared for the demands</a:t>
            </a:r>
            <a:r>
              <a:rPr lang="en-US" sz="1100" smtClean="0">
                <a:solidFill>
                  <a:prstClr val="black"/>
                </a:solidFill>
                <a:latin typeface="Arial" charset="0"/>
                <a:ea typeface="ＭＳ Ｐゴシック" charset="0"/>
                <a:cs typeface="ＭＳ Ｐゴシック" charset="0"/>
              </a:rPr>
              <a:t> of social media marketing, </a:t>
            </a:r>
            <a:r>
              <a:rPr lang="en-US" sz="1100" smtClean="0">
                <a:solidFill>
                  <a:prstClr val="black"/>
                </a:solidFill>
                <a:latin typeface="Arial" charset="0"/>
                <a:ea typeface="ＭＳ Ｐゴシック" charset="0"/>
                <a:cs typeface="ＭＳ Ｐゴシック" charset="0"/>
                <a:hlinkClick r:id="rId4"/>
              </a:rPr>
              <a:t>according to</a:t>
            </a:r>
            <a:r>
              <a:rPr lang="en-US" sz="1100" smtClean="0">
                <a:solidFill>
                  <a:prstClr val="black"/>
                </a:solidFill>
                <a:latin typeface="Arial" charset="0"/>
                <a:ea typeface="ＭＳ Ｐゴシック" charset="0"/>
                <a:cs typeface="ＭＳ Ｐゴシック" charset="0"/>
              </a:rPr>
              <a:t> a study released by IBM. This is second only to the 71% who are challenged by the so-called marketing </a:t>
            </a:r>
            <a:r>
              <a:rPr lang="ja-JP" altLang="en-US" sz="1100" smtClean="0">
                <a:solidFill>
                  <a:prstClr val="black"/>
                </a:solidFill>
                <a:latin typeface="Arial" charset="0"/>
                <a:ea typeface="ＭＳ Ｐゴシック" charset="0"/>
                <a:cs typeface="ＭＳ Ｐゴシック" charset="0"/>
              </a:rPr>
              <a:t>“</a:t>
            </a:r>
            <a:r>
              <a:rPr lang="en-US" altLang="ja-JP" sz="1100" smtClean="0">
                <a:solidFill>
                  <a:prstClr val="black"/>
                </a:solidFill>
                <a:latin typeface="Arial" charset="0"/>
                <a:ea typeface="ＭＳ Ｐゴシック" charset="0"/>
                <a:cs typeface="ＭＳ Ｐゴシック" charset="0"/>
              </a:rPr>
              <a:t>data explosion.</a:t>
            </a:r>
            <a:r>
              <a:rPr lang="ja-JP" altLang="en-US" sz="1100" smtClean="0">
                <a:solidFill>
                  <a:prstClr val="black"/>
                </a:solidFill>
                <a:latin typeface="Arial" charset="0"/>
                <a:ea typeface="ＭＳ Ｐゴシック" charset="0"/>
                <a:cs typeface="ＭＳ Ｐゴシック" charset="0"/>
              </a:rPr>
              <a:t>”</a:t>
            </a:r>
            <a:r>
              <a:rPr lang="en-US" altLang="ja-JP" sz="1100" smtClean="0">
                <a:solidFill>
                  <a:prstClr val="black"/>
                </a:solidFill>
                <a:latin typeface="Arial" charset="0"/>
                <a:ea typeface="ＭＳ Ｐゴシック" charset="0"/>
                <a:cs typeface="ＭＳ Ｐゴシック" charset="0"/>
              </a:rPr>
              <a:t/>
            </a:r>
            <a:br>
              <a:rPr lang="en-US" altLang="ja-JP" sz="1100" smtClean="0">
                <a:solidFill>
                  <a:prstClr val="black"/>
                </a:solidFill>
                <a:latin typeface="Arial" charset="0"/>
                <a:ea typeface="ＭＳ Ｐゴシック" charset="0"/>
                <a:cs typeface="ＭＳ Ｐゴシック" charset="0"/>
              </a:rPr>
            </a:br>
            <a:endParaRPr lang="en-US" altLang="ja-JP" sz="1100" smtClean="0">
              <a:solidFill>
                <a:prstClr val="black"/>
              </a:solidFill>
              <a:latin typeface="Arial" charset="0"/>
              <a:ea typeface="ＭＳ Ｐゴシック" charset="0"/>
              <a:cs typeface="ＭＳ Ｐゴシック" charset="0"/>
            </a:endParaRPr>
          </a:p>
          <a:p>
            <a:pPr defTabSz="914400" fontAlgn="base">
              <a:lnSpc>
                <a:spcPct val="150000"/>
              </a:lnSpc>
              <a:spcBef>
                <a:spcPct val="0"/>
              </a:spcBef>
              <a:spcAft>
                <a:spcPct val="0"/>
              </a:spcAft>
            </a:pPr>
            <a:r>
              <a:rPr lang="en-US" sz="1100" smtClean="0">
                <a:solidFill>
                  <a:prstClr val="black"/>
                </a:solidFill>
                <a:latin typeface="Arial" charset="0"/>
                <a:ea typeface="ＭＳ Ｐゴシック" charset="0"/>
                <a:cs typeface="ＭＳ Ｐゴシック" charset="0"/>
              </a:rPr>
              <a:t>A large portion of CMOs also feel unprepared for growth of channel and device choices (65%), shifting consumer demographics (63%) and financial constraints (59%). </a:t>
            </a:r>
          </a:p>
        </p:txBody>
      </p:sp>
      <p:sp>
        <p:nvSpPr>
          <p:cNvPr id="34818" name="Title 1"/>
          <p:cNvSpPr txBox="1">
            <a:spLocks/>
          </p:cNvSpPr>
          <p:nvPr/>
        </p:nvSpPr>
        <p:spPr bwMode="auto">
          <a:xfrm>
            <a:off x="685800" y="685800"/>
            <a:ext cx="8458200"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fontAlgn="base">
              <a:spcBef>
                <a:spcPct val="0"/>
              </a:spcBef>
              <a:spcAft>
                <a:spcPct val="0"/>
              </a:spcAft>
            </a:pPr>
            <a:r>
              <a:rPr lang="en-US" sz="2800" b="1" smtClean="0">
                <a:solidFill>
                  <a:prstClr val="white"/>
                </a:solidFill>
                <a:latin typeface="Verdana" charset="0"/>
              </a:rPr>
              <a:t>68% of CMOs Challenged by Social Media</a:t>
            </a:r>
          </a:p>
        </p:txBody>
      </p:sp>
      <p:sp>
        <p:nvSpPr>
          <p:cNvPr id="34819" name="Title 1"/>
          <p:cNvSpPr txBox="1">
            <a:spLocks/>
          </p:cNvSpPr>
          <p:nvPr/>
        </p:nvSpPr>
        <p:spPr bwMode="auto">
          <a:xfrm>
            <a:off x="457200" y="1524000"/>
            <a:ext cx="4114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r>
              <a:rPr lang="en-US" sz="1000" b="1" smtClean="0">
                <a:solidFill>
                  <a:prstClr val="black"/>
                </a:solidFill>
                <a:latin typeface="Verdana" charset="0"/>
              </a:rPr>
              <a:t>Marketing Challenges Reported by CMOs</a:t>
            </a:r>
          </a:p>
          <a:p>
            <a:pPr defTabSz="914400" eaLnBrk="1" fontAlgn="base" hangingPunct="1">
              <a:spcBef>
                <a:spcPct val="0"/>
              </a:spcBef>
              <a:spcAft>
                <a:spcPct val="0"/>
              </a:spcAft>
            </a:pPr>
            <a:r>
              <a:rPr lang="en-US" sz="1000" smtClean="0">
                <a:solidFill>
                  <a:prstClr val="black"/>
                </a:solidFill>
                <a:latin typeface="Verdana" charset="0"/>
              </a:rPr>
              <a:t>% of respondents, </a:t>
            </a:r>
            <a:r>
              <a:rPr lang="en-US" sz="1000" b="1" smtClean="0">
                <a:solidFill>
                  <a:prstClr val="black"/>
                </a:solidFill>
                <a:latin typeface="Verdana" charset="0"/>
              </a:rPr>
              <a:t>October 2011</a:t>
            </a:r>
          </a:p>
          <a:p>
            <a:pPr defTabSz="914400" eaLnBrk="1" fontAlgn="base" hangingPunct="1">
              <a:spcBef>
                <a:spcPct val="0"/>
              </a:spcBef>
              <a:spcAft>
                <a:spcPct val="0"/>
              </a:spcAft>
            </a:pPr>
            <a:r>
              <a:rPr lang="en-US" sz="1000" b="1" smtClean="0">
                <a:solidFill>
                  <a:srgbClr val="000000"/>
                </a:solidFill>
                <a:latin typeface="Verdana" charset="0"/>
              </a:rPr>
              <a:t>Source:</a:t>
            </a:r>
            <a:r>
              <a:rPr lang="en-US" sz="1000" smtClean="0">
                <a:solidFill>
                  <a:srgbClr val="000000"/>
                </a:solidFill>
                <a:latin typeface="Verdana" charset="0"/>
              </a:rPr>
              <a:t> IBM</a:t>
            </a:r>
            <a:endParaRPr lang="en-US" sz="1200" smtClean="0">
              <a:solidFill>
                <a:prstClr val="black"/>
              </a:solidFill>
              <a:latin typeface="Verdana" charset="0"/>
            </a:endParaRPr>
          </a:p>
        </p:txBody>
      </p:sp>
      <p:sp>
        <p:nvSpPr>
          <p:cNvPr id="34820" name="Title 1"/>
          <p:cNvSpPr txBox="1">
            <a:spLocks/>
          </p:cNvSpPr>
          <p:nvPr/>
        </p:nvSpPr>
        <p:spPr bwMode="auto">
          <a:xfrm>
            <a:off x="5029200" y="0"/>
            <a:ext cx="4114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endParaRPr lang="en-US" sz="1200" smtClean="0">
              <a:solidFill>
                <a:prstClr val="black"/>
              </a:solidFill>
              <a:latin typeface="Verdana" charset="0"/>
            </a:endParaRPr>
          </a:p>
        </p:txBody>
      </p:sp>
      <p:pic>
        <p:nvPicPr>
          <p:cNvPr id="34821" name="Picture 8" descr="MC_BlackBarsForQ3_2010.png">
            <a:hlinkClick r:id="rId5"/>
          </p:cNvPr>
          <p:cNvPicPr>
            <a:picLocks/>
          </p:cNvPicPr>
          <p:nvPr/>
        </p:nvPicPr>
        <p:blipFill>
          <a:blip r:embed="rId6">
            <a:extLst>
              <a:ext uri="{28A0092B-C50C-407E-A947-70E740481C1C}">
                <a14:useLocalDpi xmlns:a14="http://schemas.microsoft.com/office/drawing/2010/main"/>
              </a:ext>
            </a:extLst>
          </a:blip>
          <a:srcRect/>
          <a:stretch>
            <a:fillRect/>
          </a:stretch>
        </p:blipFill>
        <p:spPr bwMode="auto">
          <a:xfrm>
            <a:off x="381000" y="6457950"/>
            <a:ext cx="24765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Chart 10"/>
          <p:cNvGraphicFramePr>
            <a:graphicFrameLocks/>
          </p:cNvGraphicFramePr>
          <p:nvPr/>
        </p:nvGraphicFramePr>
        <p:xfrm>
          <a:off x="381000" y="2133600"/>
          <a:ext cx="5486400" cy="4038600"/>
        </p:xfrm>
        <a:graphic>
          <a:graphicData uri="http://schemas.openxmlformats.org/drawingml/2006/chart">
            <c:chart xmlns:c="http://schemas.openxmlformats.org/drawingml/2006/chart" xmlns:r="http://schemas.openxmlformats.org/officeDocument/2006/relationships" r:id="rId7"/>
          </a:graphicData>
        </a:graphic>
      </p:graphicFrame>
      <p:sp>
        <p:nvSpPr>
          <p:cNvPr id="9" name="Slide Number Placeholder 1"/>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800" i="1" kern="1200">
                <a:solidFill>
                  <a:schemeClr val="tx1"/>
                </a:solidFill>
                <a:latin typeface="Georgia"/>
                <a:ea typeface="+mn-ea"/>
                <a:cs typeface="Georgi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Appendix 2</a:t>
            </a:r>
            <a:endParaRPr lang="en-US" dirty="0"/>
          </a:p>
        </p:txBody>
      </p:sp>
    </p:spTree>
    <p:extLst>
      <p:ext uri="{BB962C8B-B14F-4D97-AF65-F5344CB8AC3E}">
        <p14:creationId xmlns:p14="http://schemas.microsoft.com/office/powerpoint/2010/main" val="30460643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6400800" y="2143125"/>
            <a:ext cx="251460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defTabSz="914400" fontAlgn="base">
              <a:lnSpc>
                <a:spcPct val="150000"/>
              </a:lnSpc>
              <a:spcBef>
                <a:spcPct val="0"/>
              </a:spcBef>
              <a:spcAft>
                <a:spcPct val="0"/>
              </a:spcAft>
            </a:pPr>
            <a:r>
              <a:rPr lang="en-US" sz="1100" smtClean="0">
                <a:solidFill>
                  <a:prstClr val="black"/>
                </a:solidFill>
                <a:latin typeface="Arial" charset="0"/>
                <a:ea typeface="ＭＳ Ｐゴシック" charset="0"/>
                <a:cs typeface="ＭＳ Ｐゴシック" charset="0"/>
              </a:rPr>
              <a:t>EaxctTarget </a:t>
            </a:r>
            <a:r>
              <a:rPr lang="en-US" sz="1100" smtClean="0">
                <a:solidFill>
                  <a:prstClr val="black"/>
                </a:solidFill>
                <a:latin typeface="Arial" charset="0"/>
                <a:ea typeface="ＭＳ Ｐゴシック" charset="0"/>
                <a:cs typeface="ＭＳ Ｐゴシック" charset="0"/>
                <a:hlinkClick r:id="rId3"/>
              </a:rPr>
              <a:t>reports</a:t>
            </a:r>
            <a:r>
              <a:rPr lang="en-US" sz="1100" smtClean="0">
                <a:solidFill>
                  <a:prstClr val="black"/>
                </a:solidFill>
                <a:latin typeface="Arial" charset="0"/>
                <a:ea typeface="ＭＳ Ｐゴシック" charset="0"/>
                <a:cs typeface="ＭＳ Ｐゴシック" charset="0"/>
              </a:rPr>
              <a:t> that more than six in 10 (63%) Facebook users who </a:t>
            </a:r>
            <a:r>
              <a:rPr lang="ja-JP" altLang="en-US" sz="1100" smtClean="0">
                <a:solidFill>
                  <a:prstClr val="black"/>
                </a:solidFill>
                <a:latin typeface="Arial" charset="0"/>
                <a:ea typeface="ＭＳ Ｐゴシック" charset="0"/>
                <a:cs typeface="ＭＳ Ｐゴシック" charset="0"/>
              </a:rPr>
              <a:t>“</a:t>
            </a:r>
            <a:r>
              <a:rPr lang="en-US" altLang="ja-JP" sz="1100" smtClean="0">
                <a:solidFill>
                  <a:prstClr val="black"/>
                </a:solidFill>
                <a:latin typeface="Arial" charset="0"/>
                <a:ea typeface="ＭＳ Ｐゴシック" charset="0"/>
                <a:cs typeface="ＭＳ Ｐゴシック" charset="0"/>
              </a:rPr>
              <a:t>like</a:t>
            </a:r>
            <a:r>
              <a:rPr lang="ja-JP" altLang="en-US" sz="1100" smtClean="0">
                <a:solidFill>
                  <a:prstClr val="black"/>
                </a:solidFill>
                <a:latin typeface="Arial" charset="0"/>
                <a:ea typeface="ＭＳ Ｐゴシック" charset="0"/>
                <a:cs typeface="ＭＳ Ｐゴシック" charset="0"/>
              </a:rPr>
              <a:t>”</a:t>
            </a:r>
            <a:r>
              <a:rPr lang="en-US" altLang="ja-JP" sz="1100" smtClean="0">
                <a:solidFill>
                  <a:prstClr val="black"/>
                </a:solidFill>
                <a:latin typeface="Arial" charset="0"/>
                <a:ea typeface="ＭＳ Ｐゴシック" charset="0"/>
                <a:cs typeface="ＭＳ Ｐゴシック" charset="0"/>
              </a:rPr>
              <a:t> a brand or product on Facebook expect something in return. Results from </a:t>
            </a:r>
            <a:r>
              <a:rPr lang="ja-JP" altLang="en-US" sz="1100" smtClean="0">
                <a:solidFill>
                  <a:prstClr val="black"/>
                </a:solidFill>
                <a:latin typeface="Arial" charset="0"/>
                <a:ea typeface="ＭＳ Ｐゴシック" charset="0"/>
                <a:cs typeface="ＭＳ Ｐゴシック" charset="0"/>
              </a:rPr>
              <a:t>“</a:t>
            </a:r>
            <a:r>
              <a:rPr lang="en-US" altLang="ja-JP" sz="1100" smtClean="0">
                <a:solidFill>
                  <a:prstClr val="black"/>
                </a:solidFill>
                <a:latin typeface="Arial" charset="0"/>
                <a:ea typeface="ＭＳ Ｐゴシック" charset="0"/>
                <a:cs typeface="ＭＳ Ｐゴシック" charset="0"/>
              </a:rPr>
              <a:t>The Meaning of Like</a:t>
            </a:r>
            <a:r>
              <a:rPr lang="ja-JP" altLang="en-US" sz="1100" smtClean="0">
                <a:solidFill>
                  <a:prstClr val="black"/>
                </a:solidFill>
                <a:latin typeface="Arial" charset="0"/>
                <a:ea typeface="ＭＳ Ｐゴシック" charset="0"/>
                <a:cs typeface="ＭＳ Ｐゴシック" charset="0"/>
              </a:rPr>
              <a:t>”</a:t>
            </a:r>
            <a:r>
              <a:rPr lang="en-US" altLang="ja-JP" sz="1100" smtClean="0">
                <a:solidFill>
                  <a:prstClr val="black"/>
                </a:solidFill>
                <a:latin typeface="Arial" charset="0"/>
                <a:ea typeface="ＭＳ Ｐゴシック" charset="0"/>
                <a:cs typeface="ＭＳ Ｐゴシック" charset="0"/>
              </a:rPr>
              <a:t> indicate that a leading 58% of Facebook likers expect both access to exclusive content, events or sales, and discounts or promotions through Facebook. Only 37% do not expect anything to happen.</a:t>
            </a:r>
            <a:br>
              <a:rPr lang="en-US" altLang="ja-JP" sz="1100" smtClean="0">
                <a:solidFill>
                  <a:prstClr val="black"/>
                </a:solidFill>
                <a:latin typeface="Arial" charset="0"/>
                <a:ea typeface="ＭＳ Ｐゴシック" charset="0"/>
                <a:cs typeface="ＭＳ Ｐゴシック" charset="0"/>
              </a:rPr>
            </a:br>
            <a:endParaRPr lang="en-US" sz="1100" smtClean="0">
              <a:solidFill>
                <a:prstClr val="black"/>
              </a:solidFill>
              <a:latin typeface="Arial" charset="0"/>
              <a:ea typeface="ＭＳ Ｐゴシック" charset="0"/>
              <a:cs typeface="ＭＳ Ｐゴシック" charset="0"/>
            </a:endParaRPr>
          </a:p>
        </p:txBody>
      </p:sp>
      <p:sp>
        <p:nvSpPr>
          <p:cNvPr id="36866" name="Title 1"/>
          <p:cNvSpPr txBox="1">
            <a:spLocks/>
          </p:cNvSpPr>
          <p:nvPr/>
        </p:nvSpPr>
        <p:spPr bwMode="auto">
          <a:xfrm>
            <a:off x="685800" y="685800"/>
            <a:ext cx="8458200"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fontAlgn="base">
              <a:spcBef>
                <a:spcPct val="0"/>
              </a:spcBef>
              <a:spcAft>
                <a:spcPct val="0"/>
              </a:spcAft>
            </a:pPr>
            <a:r>
              <a:rPr lang="en-US" sz="2800" b="1" smtClean="0">
                <a:solidFill>
                  <a:prstClr val="white"/>
                </a:solidFill>
                <a:latin typeface="Verdana" charset="0"/>
              </a:rPr>
              <a:t>Consumers Expect Something for </a:t>
            </a:r>
            <a:r>
              <a:rPr lang="ja-JP" altLang="en-US" sz="2800" b="1" smtClean="0">
                <a:solidFill>
                  <a:prstClr val="white"/>
                </a:solidFill>
                <a:latin typeface="Verdana" charset="0"/>
              </a:rPr>
              <a:t>“</a:t>
            </a:r>
            <a:r>
              <a:rPr lang="en-US" altLang="ja-JP" sz="2800" b="1" smtClean="0">
                <a:solidFill>
                  <a:prstClr val="white"/>
                </a:solidFill>
                <a:latin typeface="Verdana" charset="0"/>
              </a:rPr>
              <a:t>Like</a:t>
            </a:r>
            <a:r>
              <a:rPr lang="ja-JP" altLang="en-US" sz="2800" b="1" smtClean="0">
                <a:solidFill>
                  <a:prstClr val="white"/>
                </a:solidFill>
                <a:latin typeface="Verdana" charset="0"/>
              </a:rPr>
              <a:t>”</a:t>
            </a:r>
            <a:endParaRPr lang="en-US" sz="2800" b="1" smtClean="0">
              <a:solidFill>
                <a:prstClr val="white"/>
              </a:solidFill>
              <a:latin typeface="Verdana" charset="0"/>
            </a:endParaRPr>
          </a:p>
        </p:txBody>
      </p:sp>
      <p:sp>
        <p:nvSpPr>
          <p:cNvPr id="36867" name="Title 1"/>
          <p:cNvSpPr txBox="1">
            <a:spLocks/>
          </p:cNvSpPr>
          <p:nvPr/>
        </p:nvSpPr>
        <p:spPr bwMode="auto">
          <a:xfrm>
            <a:off x="457200" y="1524000"/>
            <a:ext cx="4114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r>
              <a:rPr lang="en-US" sz="1000" b="1" smtClean="0">
                <a:solidFill>
                  <a:prstClr val="black"/>
                </a:solidFill>
                <a:latin typeface="Verdana" charset="0"/>
              </a:rPr>
              <a:t>Consumer Expectations for Brand Liking</a:t>
            </a:r>
          </a:p>
          <a:p>
            <a:pPr defTabSz="914400" eaLnBrk="1" fontAlgn="base" hangingPunct="1">
              <a:spcBef>
                <a:spcPct val="0"/>
              </a:spcBef>
              <a:spcAft>
                <a:spcPct val="0"/>
              </a:spcAft>
            </a:pPr>
            <a:r>
              <a:rPr lang="en-US" sz="1000" smtClean="0">
                <a:solidFill>
                  <a:prstClr val="black"/>
                </a:solidFill>
                <a:latin typeface="Verdana" charset="0"/>
              </a:rPr>
              <a:t>% of Facebook users, </a:t>
            </a:r>
            <a:r>
              <a:rPr lang="en-US" sz="1000" b="1" smtClean="0">
                <a:solidFill>
                  <a:prstClr val="black"/>
                </a:solidFill>
                <a:latin typeface="Verdana" charset="0"/>
              </a:rPr>
              <a:t>September 2011</a:t>
            </a:r>
          </a:p>
          <a:p>
            <a:pPr defTabSz="914400" eaLnBrk="1" fontAlgn="base" hangingPunct="1">
              <a:spcBef>
                <a:spcPct val="0"/>
              </a:spcBef>
              <a:spcAft>
                <a:spcPct val="0"/>
              </a:spcAft>
            </a:pPr>
            <a:r>
              <a:rPr lang="en-US" sz="1000" b="1" smtClean="0">
                <a:solidFill>
                  <a:srgbClr val="000000"/>
                </a:solidFill>
                <a:latin typeface="Verdana" charset="0"/>
              </a:rPr>
              <a:t>Source: </a:t>
            </a:r>
            <a:r>
              <a:rPr lang="en-US" sz="1000" smtClean="0">
                <a:solidFill>
                  <a:prstClr val="black"/>
                </a:solidFill>
                <a:latin typeface="Verdana" charset="0"/>
              </a:rPr>
              <a:t>ExactTarget</a:t>
            </a:r>
            <a:endParaRPr lang="en-US" sz="1200" smtClean="0">
              <a:solidFill>
                <a:prstClr val="black"/>
              </a:solidFill>
              <a:latin typeface="Verdana" charset="0"/>
            </a:endParaRPr>
          </a:p>
        </p:txBody>
      </p:sp>
      <p:sp>
        <p:nvSpPr>
          <p:cNvPr id="36868" name="Title 1"/>
          <p:cNvSpPr txBox="1">
            <a:spLocks/>
          </p:cNvSpPr>
          <p:nvPr/>
        </p:nvSpPr>
        <p:spPr bwMode="auto">
          <a:xfrm>
            <a:off x="5029200" y="0"/>
            <a:ext cx="4114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endParaRPr lang="en-US" sz="1200" smtClean="0">
              <a:solidFill>
                <a:prstClr val="black"/>
              </a:solidFill>
              <a:latin typeface="Verdana" charset="0"/>
            </a:endParaRPr>
          </a:p>
        </p:txBody>
      </p:sp>
      <p:pic>
        <p:nvPicPr>
          <p:cNvPr id="36869" name="Picture 8" descr="MC_BlackBarsForQ3_2010.png">
            <a:hlinkClick r:id="rId4"/>
          </p:cNvPr>
          <p:cNvPicPr>
            <a:picLocks/>
          </p:cNvPicPr>
          <p:nvPr/>
        </p:nvPicPr>
        <p:blipFill>
          <a:blip r:embed="rId5">
            <a:extLst>
              <a:ext uri="{28A0092B-C50C-407E-A947-70E740481C1C}">
                <a14:useLocalDpi xmlns:a14="http://schemas.microsoft.com/office/drawing/2010/main"/>
              </a:ext>
            </a:extLst>
          </a:blip>
          <a:srcRect/>
          <a:stretch>
            <a:fillRect/>
          </a:stretch>
        </p:blipFill>
        <p:spPr bwMode="auto">
          <a:xfrm>
            <a:off x="381000" y="6457950"/>
            <a:ext cx="24765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 name="Chart 9"/>
          <p:cNvGraphicFramePr>
            <a:graphicFrameLocks/>
          </p:cNvGraphicFramePr>
          <p:nvPr/>
        </p:nvGraphicFramePr>
        <p:xfrm>
          <a:off x="609600" y="2209800"/>
          <a:ext cx="6019800" cy="4067175"/>
        </p:xfrm>
        <a:graphic>
          <a:graphicData uri="http://schemas.openxmlformats.org/drawingml/2006/chart">
            <c:chart xmlns:c="http://schemas.openxmlformats.org/drawingml/2006/chart" xmlns:r="http://schemas.openxmlformats.org/officeDocument/2006/relationships" r:id="rId6"/>
          </a:graphicData>
        </a:graphic>
      </p:graphicFrame>
      <p:sp>
        <p:nvSpPr>
          <p:cNvPr id="9" name="Slide Number Placeholder 1"/>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800" i="1" kern="1200">
                <a:solidFill>
                  <a:schemeClr val="tx1"/>
                </a:solidFill>
                <a:latin typeface="Georgia"/>
                <a:ea typeface="+mn-ea"/>
                <a:cs typeface="Georgi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Appendix 2</a:t>
            </a:r>
            <a:endParaRPr lang="en-US" dirty="0"/>
          </a:p>
        </p:txBody>
      </p:sp>
    </p:spTree>
    <p:extLst>
      <p:ext uri="{BB962C8B-B14F-4D97-AF65-F5344CB8AC3E}">
        <p14:creationId xmlns:p14="http://schemas.microsoft.com/office/powerpoint/2010/main" val="38829463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6324600" y="2286000"/>
            <a:ext cx="2362200"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defTabSz="914400" fontAlgn="base">
              <a:lnSpc>
                <a:spcPct val="150000"/>
              </a:lnSpc>
              <a:spcBef>
                <a:spcPct val="0"/>
              </a:spcBef>
              <a:spcAft>
                <a:spcPct val="0"/>
              </a:spcAft>
            </a:pPr>
            <a:r>
              <a:rPr lang="en-US" sz="1100" smtClean="0">
                <a:solidFill>
                  <a:prstClr val="black"/>
                </a:solidFill>
                <a:latin typeface="Arial" charset="0"/>
                <a:ea typeface="ＭＳ Ｐゴシック" charset="0"/>
                <a:cs typeface="ＭＳ Ｐゴシック" charset="0"/>
              </a:rPr>
              <a:t>Edison Research and Arbitron </a:t>
            </a:r>
            <a:r>
              <a:rPr lang="en-US" sz="1100" smtClean="0">
                <a:solidFill>
                  <a:prstClr val="black"/>
                </a:solidFill>
                <a:latin typeface="Arial" charset="0"/>
                <a:ea typeface="ＭＳ Ｐゴシック" charset="0"/>
                <a:cs typeface="ＭＳ Ｐゴシック" charset="0"/>
                <a:hlinkClick r:id="rId3"/>
              </a:rPr>
              <a:t>found that</a:t>
            </a:r>
            <a:r>
              <a:rPr lang="en-US" sz="1100" smtClean="0">
                <a:solidFill>
                  <a:prstClr val="black"/>
                </a:solidFill>
                <a:latin typeface="Arial" charset="0"/>
                <a:ea typeface="ＭＳ Ｐゴシック" charset="0"/>
                <a:cs typeface="ＭＳ Ｐゴシック" charset="0"/>
              </a:rPr>
              <a:t> 80% of US social network users preferred to connect with brands through Facebook. This dwarfs all other social media networks, with Twitter in a tie with </a:t>
            </a:r>
            <a:r>
              <a:rPr lang="ja-JP" altLang="en-US" sz="1100" smtClean="0">
                <a:solidFill>
                  <a:prstClr val="black"/>
                </a:solidFill>
                <a:latin typeface="Arial" charset="0"/>
                <a:ea typeface="ＭＳ Ｐゴシック" charset="0"/>
                <a:cs typeface="ＭＳ Ｐゴシック" charset="0"/>
              </a:rPr>
              <a:t>“</a:t>
            </a:r>
            <a:r>
              <a:rPr lang="en-US" altLang="ja-JP" sz="1100" smtClean="0">
                <a:solidFill>
                  <a:prstClr val="black"/>
                </a:solidFill>
                <a:latin typeface="Arial" charset="0"/>
                <a:ea typeface="ＭＳ Ｐゴシック" charset="0"/>
                <a:cs typeface="ＭＳ Ｐゴシック" charset="0"/>
              </a:rPr>
              <a:t>Don</a:t>
            </a:r>
            <a:r>
              <a:rPr lang="ja-JP" altLang="en-US" sz="1100" smtClean="0">
                <a:solidFill>
                  <a:prstClr val="black"/>
                </a:solidFill>
                <a:latin typeface="Arial" charset="0"/>
                <a:ea typeface="ＭＳ Ｐゴシック" charset="0"/>
                <a:cs typeface="ＭＳ Ｐゴシック" charset="0"/>
              </a:rPr>
              <a:t>’</a:t>
            </a:r>
            <a:r>
              <a:rPr lang="en-US" altLang="ja-JP" sz="1100" smtClean="0">
                <a:solidFill>
                  <a:prstClr val="black"/>
                </a:solidFill>
                <a:latin typeface="Arial" charset="0"/>
                <a:ea typeface="ＭＳ Ｐゴシック" charset="0"/>
                <a:cs typeface="ＭＳ Ｐゴシック" charset="0"/>
              </a:rPr>
              <a:t>t Know</a:t>
            </a:r>
            <a:r>
              <a:rPr lang="ja-JP" altLang="en-US" sz="1100" smtClean="0">
                <a:solidFill>
                  <a:prstClr val="black"/>
                </a:solidFill>
                <a:latin typeface="Arial" charset="0"/>
                <a:ea typeface="ＭＳ Ｐゴシック" charset="0"/>
                <a:cs typeface="ＭＳ Ｐゴシック" charset="0"/>
              </a:rPr>
              <a:t>”</a:t>
            </a:r>
            <a:r>
              <a:rPr lang="en-US" altLang="ja-JP" sz="1100" smtClean="0">
                <a:solidFill>
                  <a:prstClr val="black"/>
                </a:solidFill>
                <a:latin typeface="Arial" charset="0"/>
                <a:ea typeface="ＭＳ Ｐゴシック" charset="0"/>
                <a:cs typeface="ＭＳ Ｐゴシック" charset="0"/>
              </a:rPr>
              <a:t> for a very distant second place, at 6% of users.</a:t>
            </a:r>
            <a:endParaRPr lang="en-US" sz="1100" smtClean="0">
              <a:solidFill>
                <a:prstClr val="black"/>
              </a:solidFill>
              <a:latin typeface="Arial" charset="0"/>
              <a:ea typeface="ＭＳ Ｐゴシック" charset="0"/>
              <a:cs typeface="ＭＳ Ｐゴシック" charset="0"/>
            </a:endParaRPr>
          </a:p>
        </p:txBody>
      </p:sp>
      <p:sp>
        <p:nvSpPr>
          <p:cNvPr id="38914" name="Title 1"/>
          <p:cNvSpPr txBox="1">
            <a:spLocks/>
          </p:cNvSpPr>
          <p:nvPr/>
        </p:nvSpPr>
        <p:spPr bwMode="auto">
          <a:xfrm>
            <a:off x="685800" y="685800"/>
            <a:ext cx="8458200"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fontAlgn="base">
              <a:spcBef>
                <a:spcPct val="0"/>
              </a:spcBef>
              <a:spcAft>
                <a:spcPct val="0"/>
              </a:spcAft>
            </a:pPr>
            <a:r>
              <a:rPr lang="en-US" sz="2800" b="1" smtClean="0">
                <a:solidFill>
                  <a:prstClr val="white"/>
                </a:solidFill>
                <a:latin typeface="Verdana" charset="0"/>
              </a:rPr>
              <a:t>8 in 10 Connect to Brands on Facebook</a:t>
            </a:r>
          </a:p>
        </p:txBody>
      </p:sp>
      <p:sp>
        <p:nvSpPr>
          <p:cNvPr id="38915" name="Title 1"/>
          <p:cNvSpPr txBox="1">
            <a:spLocks/>
          </p:cNvSpPr>
          <p:nvPr/>
        </p:nvSpPr>
        <p:spPr bwMode="auto">
          <a:xfrm>
            <a:off x="457200" y="1524000"/>
            <a:ext cx="4114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r>
              <a:rPr lang="en-US" sz="1000" b="1" smtClean="0">
                <a:solidFill>
                  <a:srgbClr val="000000"/>
                </a:solidFill>
                <a:latin typeface="Verdana" charset="0"/>
              </a:rPr>
              <a:t>Preferred Social Network for Brand Connection</a:t>
            </a:r>
            <a:endParaRPr lang="en-US" sz="1000" b="1" smtClean="0">
              <a:solidFill>
                <a:prstClr val="black"/>
              </a:solidFill>
              <a:latin typeface="Verdana" charset="0"/>
            </a:endParaRPr>
          </a:p>
          <a:p>
            <a:pPr defTabSz="914400" eaLnBrk="1" fontAlgn="base" hangingPunct="1">
              <a:spcBef>
                <a:spcPct val="0"/>
              </a:spcBef>
              <a:spcAft>
                <a:spcPct val="0"/>
              </a:spcAft>
            </a:pPr>
            <a:r>
              <a:rPr lang="en-US" sz="1000" smtClean="0">
                <a:solidFill>
                  <a:prstClr val="black"/>
                </a:solidFill>
                <a:latin typeface="Verdana" charset="0"/>
              </a:rPr>
              <a:t>% of social network users, </a:t>
            </a:r>
            <a:r>
              <a:rPr lang="en-US" sz="1000" b="1" smtClean="0">
                <a:solidFill>
                  <a:prstClr val="black"/>
                </a:solidFill>
                <a:latin typeface="Verdana" charset="0"/>
              </a:rPr>
              <a:t>May 2011</a:t>
            </a:r>
          </a:p>
          <a:p>
            <a:pPr defTabSz="914400" eaLnBrk="1" fontAlgn="base" hangingPunct="1">
              <a:spcBef>
                <a:spcPct val="0"/>
              </a:spcBef>
              <a:spcAft>
                <a:spcPct val="0"/>
              </a:spcAft>
            </a:pPr>
            <a:r>
              <a:rPr lang="en-US" sz="1000" b="1" smtClean="0">
                <a:solidFill>
                  <a:srgbClr val="000000"/>
                </a:solidFill>
                <a:latin typeface="Verdana" charset="0"/>
              </a:rPr>
              <a:t>Source: </a:t>
            </a:r>
            <a:r>
              <a:rPr lang="en-US" sz="1000" smtClean="0">
                <a:solidFill>
                  <a:prstClr val="black"/>
                </a:solidFill>
                <a:latin typeface="Verdana" charset="0"/>
              </a:rPr>
              <a:t>Edison Research and Arbitron </a:t>
            </a:r>
            <a:endParaRPr lang="en-US" sz="1200" smtClean="0">
              <a:solidFill>
                <a:prstClr val="black"/>
              </a:solidFill>
              <a:latin typeface="Verdana" charset="0"/>
            </a:endParaRPr>
          </a:p>
        </p:txBody>
      </p:sp>
      <p:sp>
        <p:nvSpPr>
          <p:cNvPr id="38916" name="Title 1"/>
          <p:cNvSpPr txBox="1">
            <a:spLocks/>
          </p:cNvSpPr>
          <p:nvPr/>
        </p:nvSpPr>
        <p:spPr bwMode="auto">
          <a:xfrm>
            <a:off x="5029200" y="0"/>
            <a:ext cx="4114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endParaRPr lang="en-US" sz="1200" smtClean="0">
              <a:solidFill>
                <a:prstClr val="black"/>
              </a:solidFill>
              <a:latin typeface="Verdana" charset="0"/>
            </a:endParaRPr>
          </a:p>
        </p:txBody>
      </p:sp>
      <p:pic>
        <p:nvPicPr>
          <p:cNvPr id="38917" name="Picture 8" descr="MC_BlackBarsForQ3_2010.png">
            <a:hlinkClick r:id="rId4"/>
          </p:cNvPr>
          <p:cNvPicPr>
            <a:picLocks/>
          </p:cNvPicPr>
          <p:nvPr/>
        </p:nvPicPr>
        <p:blipFill>
          <a:blip r:embed="rId5">
            <a:extLst>
              <a:ext uri="{28A0092B-C50C-407E-A947-70E740481C1C}">
                <a14:useLocalDpi xmlns:a14="http://schemas.microsoft.com/office/drawing/2010/main"/>
              </a:ext>
            </a:extLst>
          </a:blip>
          <a:srcRect/>
          <a:stretch>
            <a:fillRect/>
          </a:stretch>
        </p:blipFill>
        <p:spPr bwMode="auto">
          <a:xfrm>
            <a:off x="381000" y="6457950"/>
            <a:ext cx="24765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 name="Chart 9"/>
          <p:cNvGraphicFramePr>
            <a:graphicFrameLocks/>
          </p:cNvGraphicFramePr>
          <p:nvPr/>
        </p:nvGraphicFramePr>
        <p:xfrm>
          <a:off x="228600" y="2209800"/>
          <a:ext cx="5486400" cy="3657600"/>
        </p:xfrm>
        <a:graphic>
          <a:graphicData uri="http://schemas.openxmlformats.org/drawingml/2006/chart">
            <c:chart xmlns:c="http://schemas.openxmlformats.org/drawingml/2006/chart" xmlns:r="http://schemas.openxmlformats.org/officeDocument/2006/relationships" r:id="rId6"/>
          </a:graphicData>
        </a:graphic>
      </p:graphicFrame>
      <p:sp>
        <p:nvSpPr>
          <p:cNvPr id="9" name="Slide Number Placeholder 1"/>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800" i="1" kern="1200">
                <a:solidFill>
                  <a:schemeClr val="tx1"/>
                </a:solidFill>
                <a:latin typeface="Georgia"/>
                <a:ea typeface="+mn-ea"/>
                <a:cs typeface="Georgi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Appendix 2</a:t>
            </a:r>
            <a:endParaRPr lang="en-US" dirty="0"/>
          </a:p>
        </p:txBody>
      </p:sp>
    </p:spTree>
    <p:extLst>
      <p:ext uri="{BB962C8B-B14F-4D97-AF65-F5344CB8AC3E}">
        <p14:creationId xmlns:p14="http://schemas.microsoft.com/office/powerpoint/2010/main" val="38730704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6248400" y="2143125"/>
            <a:ext cx="2667000" cy="364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defTabSz="914400" fontAlgn="base">
              <a:lnSpc>
                <a:spcPct val="150000"/>
              </a:lnSpc>
              <a:spcBef>
                <a:spcPct val="0"/>
              </a:spcBef>
              <a:spcAft>
                <a:spcPct val="0"/>
              </a:spcAft>
            </a:pPr>
            <a:r>
              <a:rPr lang="en-US" sz="1100" smtClean="0">
                <a:solidFill>
                  <a:prstClr val="black"/>
                </a:solidFill>
                <a:latin typeface="Arial" charset="0"/>
                <a:ea typeface="ＭＳ Ｐゴシック" charset="0"/>
                <a:cs typeface="ＭＳ Ｐゴシック" charset="0"/>
              </a:rPr>
              <a:t>NM Incite found that social network users see the platforms as a useful shopping and research tool, and participate with the </a:t>
            </a:r>
            <a:r>
              <a:rPr lang="en-US" sz="1100" smtClean="0">
                <a:solidFill>
                  <a:prstClr val="black"/>
                </a:solidFill>
                <a:latin typeface="Arial" charset="0"/>
                <a:ea typeface="ＭＳ Ｐゴシック" charset="0"/>
                <a:cs typeface="ＭＳ Ｐゴシック" charset="0"/>
                <a:hlinkClick r:id="rId3"/>
              </a:rPr>
              <a:t>desire to view and contribute to reviews of products and services</a:t>
            </a:r>
            <a:r>
              <a:rPr lang="en-US" sz="1100" smtClean="0">
                <a:solidFill>
                  <a:prstClr val="black"/>
                </a:solidFill>
                <a:latin typeface="Arial" charset="0"/>
                <a:ea typeface="ＭＳ Ｐゴシック" charset="0"/>
                <a:cs typeface="ＭＳ Ｐゴシック" charset="0"/>
              </a:rPr>
              <a:t>. 68% of social media users (71% of parents and 64% of non-parents) go to social networking sites to read product reviews and more than half use these sites to provide product feedback, both positive and negative.</a:t>
            </a:r>
          </a:p>
          <a:p>
            <a:pPr defTabSz="914400" fontAlgn="base">
              <a:lnSpc>
                <a:spcPct val="150000"/>
              </a:lnSpc>
              <a:spcBef>
                <a:spcPct val="0"/>
              </a:spcBef>
              <a:spcAft>
                <a:spcPct val="0"/>
              </a:spcAft>
            </a:pPr>
            <a:r>
              <a:rPr lang="en-US" sz="1100" smtClean="0">
                <a:solidFill>
                  <a:prstClr val="black"/>
                </a:solidFill>
                <a:latin typeface="Arial" charset="0"/>
                <a:ea typeface="ＭＳ Ｐゴシック" charset="0"/>
                <a:cs typeface="ＭＳ Ｐゴシック" charset="0"/>
              </a:rPr>
              <a:t>Getting coupons is also popular, with 58% overall usage (64% of parents and 56% of non-parents).</a:t>
            </a:r>
          </a:p>
        </p:txBody>
      </p:sp>
      <p:sp>
        <p:nvSpPr>
          <p:cNvPr id="40962" name="Title 1"/>
          <p:cNvSpPr txBox="1">
            <a:spLocks/>
          </p:cNvSpPr>
          <p:nvPr/>
        </p:nvSpPr>
        <p:spPr bwMode="auto">
          <a:xfrm>
            <a:off x="685800" y="685800"/>
            <a:ext cx="8458200"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fontAlgn="base">
              <a:spcBef>
                <a:spcPct val="0"/>
              </a:spcBef>
              <a:spcAft>
                <a:spcPct val="0"/>
              </a:spcAft>
            </a:pPr>
            <a:r>
              <a:rPr lang="en-US" sz="2800" b="1" smtClean="0">
                <a:solidFill>
                  <a:prstClr val="white"/>
                </a:solidFill>
                <a:latin typeface="Verdana" charset="0"/>
              </a:rPr>
              <a:t>SocNet Users Want Deals, Discussion</a:t>
            </a:r>
          </a:p>
        </p:txBody>
      </p:sp>
      <p:sp>
        <p:nvSpPr>
          <p:cNvPr id="40963" name="Title 1"/>
          <p:cNvSpPr txBox="1">
            <a:spLocks/>
          </p:cNvSpPr>
          <p:nvPr/>
        </p:nvSpPr>
        <p:spPr bwMode="auto">
          <a:xfrm>
            <a:off x="457200" y="1524000"/>
            <a:ext cx="4114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r>
              <a:rPr lang="en-US" sz="1000" b="1" smtClean="0">
                <a:solidFill>
                  <a:srgbClr val="000000"/>
                </a:solidFill>
                <a:latin typeface="Verdana" charset="0"/>
              </a:rPr>
              <a:t>Social Media Use for Products/Services Information</a:t>
            </a:r>
            <a:endParaRPr lang="en-US" sz="1000" b="1" smtClean="0">
              <a:solidFill>
                <a:prstClr val="black"/>
              </a:solidFill>
              <a:latin typeface="Verdana" charset="0"/>
            </a:endParaRPr>
          </a:p>
          <a:p>
            <a:pPr defTabSz="914400" eaLnBrk="1" fontAlgn="base" hangingPunct="1">
              <a:spcBef>
                <a:spcPct val="0"/>
              </a:spcBef>
              <a:spcAft>
                <a:spcPct val="0"/>
              </a:spcAft>
            </a:pPr>
            <a:r>
              <a:rPr lang="en-US" sz="1000" smtClean="0">
                <a:solidFill>
                  <a:prstClr val="black"/>
                </a:solidFill>
                <a:latin typeface="Verdana" charset="0"/>
              </a:rPr>
              <a:t>% of respondents, </a:t>
            </a:r>
            <a:r>
              <a:rPr lang="en-US" sz="1000" b="1" smtClean="0">
                <a:solidFill>
                  <a:prstClr val="black"/>
                </a:solidFill>
                <a:latin typeface="Verdana" charset="0"/>
              </a:rPr>
              <a:t>October 2011</a:t>
            </a:r>
          </a:p>
          <a:p>
            <a:pPr defTabSz="914400" eaLnBrk="1" fontAlgn="base" hangingPunct="1">
              <a:spcBef>
                <a:spcPct val="0"/>
              </a:spcBef>
              <a:spcAft>
                <a:spcPct val="0"/>
              </a:spcAft>
            </a:pPr>
            <a:r>
              <a:rPr lang="en-US" sz="1000" b="1" smtClean="0">
                <a:solidFill>
                  <a:srgbClr val="000000"/>
                </a:solidFill>
                <a:latin typeface="Verdana" charset="0"/>
              </a:rPr>
              <a:t>Source: </a:t>
            </a:r>
            <a:r>
              <a:rPr lang="en-US" sz="1000" smtClean="0">
                <a:solidFill>
                  <a:prstClr val="black"/>
                </a:solidFill>
                <a:latin typeface="Verdana" charset="0"/>
              </a:rPr>
              <a:t>NM Incite</a:t>
            </a:r>
            <a:endParaRPr lang="en-US" sz="1200" smtClean="0">
              <a:solidFill>
                <a:prstClr val="black"/>
              </a:solidFill>
              <a:latin typeface="Verdana" charset="0"/>
            </a:endParaRPr>
          </a:p>
        </p:txBody>
      </p:sp>
      <p:sp>
        <p:nvSpPr>
          <p:cNvPr id="40964" name="Title 1"/>
          <p:cNvSpPr txBox="1">
            <a:spLocks/>
          </p:cNvSpPr>
          <p:nvPr/>
        </p:nvSpPr>
        <p:spPr bwMode="auto">
          <a:xfrm>
            <a:off x="5029200" y="0"/>
            <a:ext cx="4114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endParaRPr lang="en-US" sz="1200" smtClean="0">
              <a:solidFill>
                <a:prstClr val="black"/>
              </a:solidFill>
              <a:latin typeface="Verdana" charset="0"/>
            </a:endParaRPr>
          </a:p>
        </p:txBody>
      </p:sp>
      <p:pic>
        <p:nvPicPr>
          <p:cNvPr id="40965" name="Picture 8" descr="MC_BlackBarsForQ3_2010.png">
            <a:hlinkClick r:id="rId4"/>
          </p:cNvPr>
          <p:cNvPicPr>
            <a:picLocks/>
          </p:cNvPicPr>
          <p:nvPr/>
        </p:nvPicPr>
        <p:blipFill>
          <a:blip r:embed="rId5">
            <a:extLst>
              <a:ext uri="{28A0092B-C50C-407E-A947-70E740481C1C}">
                <a14:useLocalDpi xmlns:a14="http://schemas.microsoft.com/office/drawing/2010/main"/>
              </a:ext>
            </a:extLst>
          </a:blip>
          <a:srcRect/>
          <a:stretch>
            <a:fillRect/>
          </a:stretch>
        </p:blipFill>
        <p:spPr bwMode="auto">
          <a:xfrm>
            <a:off x="381000" y="6457950"/>
            <a:ext cx="24765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 name="Chart 9"/>
          <p:cNvGraphicFramePr>
            <a:graphicFrameLocks/>
          </p:cNvGraphicFramePr>
          <p:nvPr/>
        </p:nvGraphicFramePr>
        <p:xfrm>
          <a:off x="457200" y="2286000"/>
          <a:ext cx="5105400" cy="3581400"/>
        </p:xfrm>
        <a:graphic>
          <a:graphicData uri="http://schemas.openxmlformats.org/drawingml/2006/chart">
            <c:chart xmlns:c="http://schemas.openxmlformats.org/drawingml/2006/chart" xmlns:r="http://schemas.openxmlformats.org/officeDocument/2006/relationships" r:id="rId6"/>
          </a:graphicData>
        </a:graphic>
      </p:graphicFrame>
      <p:sp>
        <p:nvSpPr>
          <p:cNvPr id="9" name="Slide Number Placeholder 1"/>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800" i="1" kern="1200">
                <a:solidFill>
                  <a:schemeClr val="tx1"/>
                </a:solidFill>
                <a:latin typeface="Georgia"/>
                <a:ea typeface="+mn-ea"/>
                <a:cs typeface="Georgi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Appendix 2</a:t>
            </a:r>
            <a:endParaRPr lang="en-US" dirty="0"/>
          </a:p>
        </p:txBody>
      </p:sp>
    </p:spTree>
    <p:extLst>
      <p:ext uri="{BB962C8B-B14F-4D97-AF65-F5344CB8AC3E}">
        <p14:creationId xmlns:p14="http://schemas.microsoft.com/office/powerpoint/2010/main" val="14891158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5867400" y="2143125"/>
            <a:ext cx="3048000" cy="3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defTabSz="914400" fontAlgn="base">
              <a:lnSpc>
                <a:spcPct val="150000"/>
              </a:lnSpc>
              <a:spcBef>
                <a:spcPct val="0"/>
              </a:spcBef>
              <a:spcAft>
                <a:spcPct val="0"/>
              </a:spcAft>
            </a:pPr>
            <a:r>
              <a:rPr lang="en-US" sz="1100" smtClean="0">
                <a:solidFill>
                  <a:prstClr val="black"/>
                </a:solidFill>
                <a:latin typeface="Arial" charset="0"/>
                <a:ea typeface="ＭＳ Ｐゴシック" charset="0"/>
                <a:cs typeface="ＭＳ Ｐゴシック" charset="0"/>
              </a:rPr>
              <a:t>About six in 10 (59%) online shoppers say user-generated customer product reviews have a significant or good impact on their buying behavior, </a:t>
            </a:r>
            <a:r>
              <a:rPr lang="en-US" sz="1100" smtClean="0">
                <a:solidFill>
                  <a:prstClr val="black"/>
                </a:solidFill>
                <a:latin typeface="Arial" charset="0"/>
                <a:ea typeface="ＭＳ Ｐゴシック" charset="0"/>
                <a:cs typeface="ＭＳ Ｐゴシック" charset="0"/>
                <a:hlinkClick r:id="rId3"/>
              </a:rPr>
              <a:t>according to</a:t>
            </a:r>
            <a:r>
              <a:rPr lang="en-US" sz="1100" smtClean="0">
                <a:solidFill>
                  <a:prstClr val="black"/>
                </a:solidFill>
                <a:latin typeface="Arial" charset="0"/>
                <a:ea typeface="ＭＳ Ｐゴシック" charset="0"/>
                <a:cs typeface="ＭＳ Ｐゴシック" charset="0"/>
              </a:rPr>
              <a:t> the e-tailing group and PowerReviews. </a:t>
            </a:r>
          </a:p>
          <a:p>
            <a:pPr defTabSz="914400" fontAlgn="base">
              <a:lnSpc>
                <a:spcPct val="150000"/>
              </a:lnSpc>
              <a:spcBef>
                <a:spcPct val="0"/>
              </a:spcBef>
              <a:spcAft>
                <a:spcPct val="0"/>
              </a:spcAft>
            </a:pPr>
            <a:endParaRPr lang="en-US" sz="1100" smtClean="0">
              <a:solidFill>
                <a:prstClr val="black"/>
              </a:solidFill>
              <a:latin typeface="Arial" charset="0"/>
              <a:ea typeface="ＭＳ Ｐゴシック" charset="0"/>
              <a:cs typeface="ＭＳ Ｐゴシック" charset="0"/>
            </a:endParaRPr>
          </a:p>
          <a:p>
            <a:pPr defTabSz="914400" fontAlgn="base">
              <a:lnSpc>
                <a:spcPct val="150000"/>
              </a:lnSpc>
              <a:spcBef>
                <a:spcPct val="0"/>
              </a:spcBef>
              <a:spcAft>
                <a:spcPct val="0"/>
              </a:spcAft>
            </a:pPr>
            <a:r>
              <a:rPr lang="en-US" sz="1100" smtClean="0">
                <a:solidFill>
                  <a:prstClr val="black"/>
                </a:solidFill>
                <a:latin typeface="Arial" charset="0"/>
                <a:ea typeface="ＭＳ Ｐゴシック" charset="0"/>
                <a:cs typeface="ＭＳ Ｐゴシック" charset="0"/>
              </a:rPr>
              <a:t>Community forums influence 26% of shoppers. The social media sites, altogether, influence the buying behavior of 35% of online shoppers: Facebook fan pages affect 13% of online shoppers; the Facebook newsfeed influences another 13% and Twitter, another 9%.</a:t>
            </a:r>
          </a:p>
        </p:txBody>
      </p:sp>
      <p:sp>
        <p:nvSpPr>
          <p:cNvPr id="43010" name="Title 1"/>
          <p:cNvSpPr txBox="1">
            <a:spLocks/>
          </p:cNvSpPr>
          <p:nvPr/>
        </p:nvSpPr>
        <p:spPr bwMode="auto">
          <a:xfrm>
            <a:off x="685800" y="685800"/>
            <a:ext cx="8458200"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fontAlgn="base">
              <a:spcBef>
                <a:spcPct val="0"/>
              </a:spcBef>
              <a:spcAft>
                <a:spcPct val="0"/>
              </a:spcAft>
            </a:pPr>
            <a:r>
              <a:rPr lang="en-US" sz="2800" b="1" smtClean="0">
                <a:solidFill>
                  <a:prstClr val="white"/>
                </a:solidFill>
                <a:latin typeface="Verdana" charset="0"/>
              </a:rPr>
              <a:t>Social Sites Impact 35% of Shoppers</a:t>
            </a:r>
          </a:p>
        </p:txBody>
      </p:sp>
      <p:sp>
        <p:nvSpPr>
          <p:cNvPr id="43011" name="Title 1"/>
          <p:cNvSpPr txBox="1">
            <a:spLocks/>
          </p:cNvSpPr>
          <p:nvPr/>
        </p:nvSpPr>
        <p:spPr bwMode="auto">
          <a:xfrm>
            <a:off x="457200" y="1524000"/>
            <a:ext cx="4114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r>
              <a:rPr lang="en-US" sz="1000" b="1" dirty="0" smtClean="0">
                <a:solidFill>
                  <a:prstClr val="black"/>
                </a:solidFill>
                <a:latin typeface="Verdana" charset="0"/>
              </a:rPr>
              <a:t>Community, Social Tools that Impact Buying</a:t>
            </a:r>
          </a:p>
          <a:p>
            <a:pPr defTabSz="914400" eaLnBrk="1" fontAlgn="base" hangingPunct="1">
              <a:spcBef>
                <a:spcPct val="0"/>
              </a:spcBef>
              <a:spcAft>
                <a:spcPct val="0"/>
              </a:spcAft>
            </a:pPr>
            <a:r>
              <a:rPr lang="en-US" sz="1000" dirty="0" smtClean="0">
                <a:solidFill>
                  <a:prstClr val="black"/>
                </a:solidFill>
                <a:latin typeface="Verdana" charset="0"/>
              </a:rPr>
              <a:t>% of respondents, </a:t>
            </a:r>
            <a:r>
              <a:rPr lang="en-US" sz="1000" b="1" dirty="0" smtClean="0">
                <a:solidFill>
                  <a:prstClr val="black"/>
                </a:solidFill>
                <a:latin typeface="Verdana" charset="0"/>
              </a:rPr>
              <a:t>June 2011</a:t>
            </a:r>
            <a:endParaRPr lang="en-US" sz="1000" dirty="0" smtClean="0">
              <a:solidFill>
                <a:prstClr val="black"/>
              </a:solidFill>
              <a:latin typeface="Verdana" charset="0"/>
            </a:endParaRPr>
          </a:p>
          <a:p>
            <a:pPr defTabSz="914400" eaLnBrk="1" fontAlgn="base" hangingPunct="1">
              <a:spcBef>
                <a:spcPct val="0"/>
              </a:spcBef>
              <a:spcAft>
                <a:spcPct val="0"/>
              </a:spcAft>
            </a:pPr>
            <a:r>
              <a:rPr lang="en-US" sz="1000" b="1" dirty="0" smtClean="0">
                <a:solidFill>
                  <a:srgbClr val="000000"/>
                </a:solidFill>
                <a:latin typeface="Verdana" charset="0"/>
              </a:rPr>
              <a:t>Source: </a:t>
            </a:r>
            <a:r>
              <a:rPr lang="en-US" sz="1000" dirty="0" smtClean="0">
                <a:solidFill>
                  <a:prstClr val="black"/>
                </a:solidFill>
                <a:latin typeface="Verdana" charset="0"/>
              </a:rPr>
              <a:t>e-tailing group, </a:t>
            </a:r>
            <a:r>
              <a:rPr lang="en-US" sz="1000" dirty="0" err="1" smtClean="0">
                <a:solidFill>
                  <a:prstClr val="black"/>
                </a:solidFill>
                <a:latin typeface="Verdana" charset="0"/>
              </a:rPr>
              <a:t>PowerReviews</a:t>
            </a:r>
            <a:endParaRPr lang="en-US" sz="1200" dirty="0" smtClean="0">
              <a:solidFill>
                <a:prstClr val="black"/>
              </a:solidFill>
              <a:latin typeface="Verdana" charset="0"/>
            </a:endParaRPr>
          </a:p>
        </p:txBody>
      </p:sp>
      <p:sp>
        <p:nvSpPr>
          <p:cNvPr id="43012" name="Title 1"/>
          <p:cNvSpPr txBox="1">
            <a:spLocks/>
          </p:cNvSpPr>
          <p:nvPr/>
        </p:nvSpPr>
        <p:spPr bwMode="auto">
          <a:xfrm>
            <a:off x="5029200" y="0"/>
            <a:ext cx="4114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endParaRPr lang="en-US" sz="1200" smtClean="0">
              <a:solidFill>
                <a:prstClr val="black"/>
              </a:solidFill>
              <a:latin typeface="Verdana" charset="0"/>
            </a:endParaRPr>
          </a:p>
        </p:txBody>
      </p:sp>
      <p:pic>
        <p:nvPicPr>
          <p:cNvPr id="43013" name="Picture 8" descr="MC_BlackBarsForQ3_2010.png">
            <a:hlinkClick r:id="rId4"/>
          </p:cNvPr>
          <p:cNvPicPr>
            <a:picLocks/>
          </p:cNvPicPr>
          <p:nvPr/>
        </p:nvPicPr>
        <p:blipFill>
          <a:blip r:embed="rId5">
            <a:extLst>
              <a:ext uri="{28A0092B-C50C-407E-A947-70E740481C1C}">
                <a14:useLocalDpi xmlns:a14="http://schemas.microsoft.com/office/drawing/2010/main"/>
              </a:ext>
            </a:extLst>
          </a:blip>
          <a:srcRect/>
          <a:stretch>
            <a:fillRect/>
          </a:stretch>
        </p:blipFill>
        <p:spPr bwMode="auto">
          <a:xfrm>
            <a:off x="381000" y="6457950"/>
            <a:ext cx="24765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 name="Chart 9"/>
          <p:cNvGraphicFramePr>
            <a:graphicFrameLocks/>
          </p:cNvGraphicFramePr>
          <p:nvPr/>
        </p:nvGraphicFramePr>
        <p:xfrm>
          <a:off x="533400" y="2286000"/>
          <a:ext cx="5486400" cy="3657600"/>
        </p:xfrm>
        <a:graphic>
          <a:graphicData uri="http://schemas.openxmlformats.org/drawingml/2006/chart">
            <c:chart xmlns:c="http://schemas.openxmlformats.org/drawingml/2006/chart" xmlns:r="http://schemas.openxmlformats.org/officeDocument/2006/relationships" r:id="rId6"/>
          </a:graphicData>
        </a:graphic>
      </p:graphicFrame>
      <p:sp>
        <p:nvSpPr>
          <p:cNvPr id="9" name="Slide Number Placeholder 1"/>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800" i="1" kern="1200">
                <a:solidFill>
                  <a:schemeClr val="tx1"/>
                </a:solidFill>
                <a:latin typeface="Georgia"/>
                <a:ea typeface="+mn-ea"/>
                <a:cs typeface="Georgi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Appendix 2</a:t>
            </a:r>
            <a:endParaRPr lang="en-US" dirty="0"/>
          </a:p>
        </p:txBody>
      </p:sp>
    </p:spTree>
    <p:extLst>
      <p:ext uri="{BB962C8B-B14F-4D97-AF65-F5344CB8AC3E}">
        <p14:creationId xmlns:p14="http://schemas.microsoft.com/office/powerpoint/2010/main" val="18526414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4419600" y="1524000"/>
            <a:ext cx="4572000"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fontAlgn="base">
              <a:lnSpc>
                <a:spcPct val="150000"/>
              </a:lnSpc>
              <a:spcBef>
                <a:spcPct val="0"/>
              </a:spcBef>
              <a:spcAft>
                <a:spcPct val="0"/>
              </a:spcAft>
            </a:pPr>
            <a:r>
              <a:rPr lang="en-US" sz="1100" smtClean="0">
                <a:solidFill>
                  <a:prstClr val="black"/>
                </a:solidFill>
                <a:latin typeface="Arial" charset="0"/>
                <a:ea typeface="ＭＳ Ｐゴシック" charset="0"/>
                <a:cs typeface="ＭＳ Ｐゴシック" charset="0"/>
              </a:rPr>
              <a:t>Social networks are a resource, with an average of 29% of consumers seeking buying advice. Less than half of online consumers obtain purchase advice on products in any vertical covered by the survey, with </a:t>
            </a:r>
            <a:r>
              <a:rPr lang="en-US" sz="1100" smtClean="0">
                <a:solidFill>
                  <a:prstClr val="black"/>
                </a:solidFill>
                <a:latin typeface="Arial" charset="0"/>
                <a:ea typeface="ＭＳ Ｐゴシック" charset="0"/>
                <a:cs typeface="ＭＳ Ｐゴシック" charset="0"/>
                <a:hlinkClick r:id="rId3"/>
              </a:rPr>
              <a:t>appliances the most popular at 46%</a:t>
            </a:r>
            <a:r>
              <a:rPr lang="en-US" sz="1100" smtClean="0">
                <a:solidFill>
                  <a:prstClr val="black"/>
                </a:solidFill>
                <a:latin typeface="Arial" charset="0"/>
                <a:ea typeface="ＭＳ Ｐゴシック" charset="0"/>
                <a:cs typeface="ＭＳ Ｐゴシック" charset="0"/>
              </a:rPr>
              <a:t>. The only other vertical which more than four in 10 online consumers said they go to social networks to receive purchase advice for was electronics (42%).</a:t>
            </a:r>
          </a:p>
        </p:txBody>
      </p:sp>
      <p:sp>
        <p:nvSpPr>
          <p:cNvPr id="45058" name="Title 1"/>
          <p:cNvSpPr txBox="1">
            <a:spLocks/>
          </p:cNvSpPr>
          <p:nvPr/>
        </p:nvSpPr>
        <p:spPr bwMode="auto">
          <a:xfrm>
            <a:off x="685800" y="685800"/>
            <a:ext cx="8458200"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fontAlgn="base">
              <a:spcBef>
                <a:spcPct val="0"/>
              </a:spcBef>
              <a:spcAft>
                <a:spcPct val="0"/>
              </a:spcAft>
            </a:pPr>
            <a:r>
              <a:rPr lang="en-US" sz="2800" b="1" smtClean="0">
                <a:solidFill>
                  <a:prstClr val="white"/>
                </a:solidFill>
                <a:latin typeface="Verdana" charset="0"/>
              </a:rPr>
              <a:t>On Average, 29% Seek Purchase Advice </a:t>
            </a:r>
          </a:p>
        </p:txBody>
      </p:sp>
      <p:sp>
        <p:nvSpPr>
          <p:cNvPr id="45059" name="Title 1"/>
          <p:cNvSpPr txBox="1">
            <a:spLocks/>
          </p:cNvSpPr>
          <p:nvPr/>
        </p:nvSpPr>
        <p:spPr bwMode="auto">
          <a:xfrm>
            <a:off x="457200" y="1524000"/>
            <a:ext cx="4114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r>
              <a:rPr lang="en-US" sz="1000" b="1" smtClean="0">
                <a:solidFill>
                  <a:prstClr val="black"/>
                </a:solidFill>
                <a:latin typeface="Verdana" charset="0"/>
              </a:rPr>
              <a:t>Social Networks as a Source of Purchasing Advice</a:t>
            </a:r>
          </a:p>
          <a:p>
            <a:pPr defTabSz="914400" eaLnBrk="1" fontAlgn="base" hangingPunct="1">
              <a:spcBef>
                <a:spcPct val="0"/>
              </a:spcBef>
              <a:spcAft>
                <a:spcPct val="0"/>
              </a:spcAft>
            </a:pPr>
            <a:r>
              <a:rPr lang="en-US" sz="1000" smtClean="0">
                <a:solidFill>
                  <a:prstClr val="black"/>
                </a:solidFill>
                <a:latin typeface="Verdana" charset="0"/>
              </a:rPr>
              <a:t>% of respondents who sought advice, </a:t>
            </a:r>
            <a:r>
              <a:rPr lang="en-US" sz="1000" b="1" smtClean="0">
                <a:solidFill>
                  <a:prstClr val="black"/>
                </a:solidFill>
                <a:latin typeface="Verdana" charset="0"/>
              </a:rPr>
              <a:t>June 2011</a:t>
            </a:r>
          </a:p>
          <a:p>
            <a:pPr defTabSz="914400" eaLnBrk="1" fontAlgn="base" hangingPunct="1">
              <a:spcBef>
                <a:spcPct val="0"/>
              </a:spcBef>
              <a:spcAft>
                <a:spcPct val="0"/>
              </a:spcAft>
            </a:pPr>
            <a:r>
              <a:rPr lang="en-US" sz="1000" b="1" smtClean="0">
                <a:solidFill>
                  <a:srgbClr val="000000"/>
                </a:solidFill>
                <a:latin typeface="Verdana" charset="0"/>
              </a:rPr>
              <a:t>Source: </a:t>
            </a:r>
            <a:r>
              <a:rPr lang="en-US" sz="1000" smtClean="0">
                <a:solidFill>
                  <a:prstClr val="black"/>
                </a:solidFill>
                <a:latin typeface="Verdana" charset="0"/>
              </a:rPr>
              <a:t>ROI Research and Performics</a:t>
            </a:r>
            <a:endParaRPr lang="en-US" sz="1200" smtClean="0">
              <a:solidFill>
                <a:prstClr val="black"/>
              </a:solidFill>
              <a:latin typeface="Verdana" charset="0"/>
            </a:endParaRPr>
          </a:p>
        </p:txBody>
      </p:sp>
      <p:sp>
        <p:nvSpPr>
          <p:cNvPr id="45060" name="Title 1"/>
          <p:cNvSpPr txBox="1">
            <a:spLocks/>
          </p:cNvSpPr>
          <p:nvPr/>
        </p:nvSpPr>
        <p:spPr bwMode="auto">
          <a:xfrm>
            <a:off x="5029200" y="0"/>
            <a:ext cx="4114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endParaRPr lang="en-US" sz="1200" smtClean="0">
              <a:solidFill>
                <a:prstClr val="black"/>
              </a:solidFill>
              <a:latin typeface="Verdana" charset="0"/>
            </a:endParaRPr>
          </a:p>
        </p:txBody>
      </p:sp>
      <p:pic>
        <p:nvPicPr>
          <p:cNvPr id="45061" name="Picture 8" descr="MC_BlackBarsForQ3_2010.png">
            <a:hlinkClick r:id="rId4"/>
          </p:cNvPr>
          <p:cNvPicPr>
            <a:picLocks/>
          </p:cNvPicPr>
          <p:nvPr/>
        </p:nvPicPr>
        <p:blipFill>
          <a:blip r:embed="rId5">
            <a:extLst>
              <a:ext uri="{28A0092B-C50C-407E-A947-70E740481C1C}">
                <a14:useLocalDpi xmlns:a14="http://schemas.microsoft.com/office/drawing/2010/main"/>
              </a:ext>
            </a:extLst>
          </a:blip>
          <a:srcRect/>
          <a:stretch>
            <a:fillRect/>
          </a:stretch>
        </p:blipFill>
        <p:spPr bwMode="auto">
          <a:xfrm>
            <a:off x="381000" y="6457950"/>
            <a:ext cx="24765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Chart 10"/>
          <p:cNvGraphicFramePr>
            <a:graphicFrameLocks/>
          </p:cNvGraphicFramePr>
          <p:nvPr/>
        </p:nvGraphicFramePr>
        <p:xfrm>
          <a:off x="381000" y="2895600"/>
          <a:ext cx="7848600" cy="3429000"/>
        </p:xfrm>
        <a:graphic>
          <a:graphicData uri="http://schemas.openxmlformats.org/drawingml/2006/chart">
            <c:chart xmlns:c="http://schemas.openxmlformats.org/drawingml/2006/chart" xmlns:r="http://schemas.openxmlformats.org/officeDocument/2006/relationships" r:id="rId6"/>
          </a:graphicData>
        </a:graphic>
      </p:graphicFrame>
      <p:sp>
        <p:nvSpPr>
          <p:cNvPr id="9" name="Slide Number Placeholder 1"/>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800" i="1" kern="1200">
                <a:solidFill>
                  <a:schemeClr val="tx1"/>
                </a:solidFill>
                <a:latin typeface="Georgia"/>
                <a:ea typeface="+mn-ea"/>
                <a:cs typeface="Georgi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Appendix 2</a:t>
            </a:r>
            <a:endParaRPr lang="en-US" dirty="0"/>
          </a:p>
        </p:txBody>
      </p:sp>
    </p:spTree>
    <p:extLst>
      <p:ext uri="{BB962C8B-B14F-4D97-AF65-F5344CB8AC3E}">
        <p14:creationId xmlns:p14="http://schemas.microsoft.com/office/powerpoint/2010/main" val="25881100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5867400" y="2286000"/>
            <a:ext cx="289560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defTabSz="914400" fontAlgn="base">
              <a:lnSpc>
                <a:spcPct val="150000"/>
              </a:lnSpc>
              <a:spcBef>
                <a:spcPct val="0"/>
              </a:spcBef>
              <a:spcAft>
                <a:spcPct val="0"/>
              </a:spcAft>
            </a:pPr>
            <a:r>
              <a:rPr lang="en-US" sz="1100" smtClean="0">
                <a:solidFill>
                  <a:prstClr val="black"/>
                </a:solidFill>
                <a:latin typeface="Arial" charset="0"/>
                <a:ea typeface="ＭＳ Ｐゴシック" charset="0"/>
                <a:cs typeface="ＭＳ Ｐゴシック" charset="0"/>
                <a:hlinkClick r:id="rId3"/>
              </a:rPr>
              <a:t>Active social network users</a:t>
            </a:r>
            <a:r>
              <a:rPr lang="en-US" sz="1100" smtClean="0">
                <a:solidFill>
                  <a:prstClr val="black"/>
                </a:solidFill>
                <a:latin typeface="Arial" charset="0"/>
                <a:ea typeface="ＭＳ Ｐゴシック" charset="0"/>
                <a:cs typeface="ＭＳ Ｐゴシック" charset="0"/>
              </a:rPr>
              <a:t>, according to Nielsen, are 75% more likely to spend heavily on music and 47% more likely to heavily spend on clothing, shoes and accessories. They are 45% more likely to go on a date. Other areas where heavy social network users show more likelihood of participating include giving opinions on TV programs (33%), giving opinions on politics and current events (26%), attending professional sporting events (19%) and working out at a gym or health club (18%).</a:t>
            </a:r>
          </a:p>
        </p:txBody>
      </p:sp>
      <p:sp>
        <p:nvSpPr>
          <p:cNvPr id="47106" name="Title 1"/>
          <p:cNvSpPr txBox="1">
            <a:spLocks/>
          </p:cNvSpPr>
          <p:nvPr/>
        </p:nvSpPr>
        <p:spPr bwMode="auto">
          <a:xfrm>
            <a:off x="685800" y="685800"/>
            <a:ext cx="8458200"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fontAlgn="base">
              <a:spcBef>
                <a:spcPct val="0"/>
              </a:spcBef>
              <a:spcAft>
                <a:spcPct val="0"/>
              </a:spcAft>
            </a:pPr>
            <a:r>
              <a:rPr lang="en-US" sz="2800" b="1" smtClean="0">
                <a:solidFill>
                  <a:prstClr val="white"/>
                </a:solidFill>
                <a:latin typeface="Verdana" charset="0"/>
              </a:rPr>
              <a:t>Active SocNet Users Take It Offline</a:t>
            </a:r>
          </a:p>
        </p:txBody>
      </p:sp>
      <p:sp>
        <p:nvSpPr>
          <p:cNvPr id="47107" name="Title 1"/>
          <p:cNvSpPr txBox="1">
            <a:spLocks/>
          </p:cNvSpPr>
          <p:nvPr/>
        </p:nvSpPr>
        <p:spPr bwMode="auto">
          <a:xfrm>
            <a:off x="457200" y="1524000"/>
            <a:ext cx="4114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r>
              <a:rPr lang="en-US" sz="1000" b="1" smtClean="0">
                <a:solidFill>
                  <a:prstClr val="black"/>
                </a:solidFill>
                <a:latin typeface="Verdana" charset="0"/>
              </a:rPr>
              <a:t>Lifestyle Habits of Active Social Network Users</a:t>
            </a:r>
          </a:p>
          <a:p>
            <a:pPr defTabSz="914400" eaLnBrk="1" fontAlgn="base" hangingPunct="1">
              <a:spcBef>
                <a:spcPct val="0"/>
              </a:spcBef>
              <a:spcAft>
                <a:spcPct val="0"/>
              </a:spcAft>
            </a:pPr>
            <a:r>
              <a:rPr lang="en-US" sz="1000" smtClean="0">
                <a:solidFill>
                  <a:prstClr val="black"/>
                </a:solidFill>
                <a:latin typeface="Verdana" charset="0"/>
              </a:rPr>
              <a:t>% of total, compared to average internet users, </a:t>
            </a:r>
            <a:r>
              <a:rPr lang="en-US" sz="1000" b="1" smtClean="0">
                <a:solidFill>
                  <a:prstClr val="black"/>
                </a:solidFill>
                <a:latin typeface="Verdana" charset="0"/>
              </a:rPr>
              <a:t>Q3 2011</a:t>
            </a:r>
          </a:p>
          <a:p>
            <a:pPr defTabSz="914400" eaLnBrk="1" fontAlgn="base" hangingPunct="1">
              <a:spcBef>
                <a:spcPct val="0"/>
              </a:spcBef>
              <a:spcAft>
                <a:spcPct val="0"/>
              </a:spcAft>
            </a:pPr>
            <a:r>
              <a:rPr lang="en-US" sz="1000" b="1" smtClean="0">
                <a:solidFill>
                  <a:srgbClr val="000000"/>
                </a:solidFill>
                <a:latin typeface="Verdana" charset="0"/>
              </a:rPr>
              <a:t>Source: </a:t>
            </a:r>
            <a:r>
              <a:rPr lang="en-US" sz="1000" smtClean="0">
                <a:solidFill>
                  <a:srgbClr val="000000"/>
                </a:solidFill>
                <a:latin typeface="Verdana" charset="0"/>
              </a:rPr>
              <a:t>T</a:t>
            </a:r>
            <a:r>
              <a:rPr lang="en-US" sz="1000" smtClean="0">
                <a:solidFill>
                  <a:prstClr val="black"/>
                </a:solidFill>
                <a:latin typeface="Verdana" charset="0"/>
              </a:rPr>
              <a:t>he Nielsen Company</a:t>
            </a:r>
            <a:endParaRPr lang="en-US" sz="1200" smtClean="0">
              <a:solidFill>
                <a:prstClr val="black"/>
              </a:solidFill>
              <a:latin typeface="Verdana" charset="0"/>
            </a:endParaRPr>
          </a:p>
        </p:txBody>
      </p:sp>
      <p:sp>
        <p:nvSpPr>
          <p:cNvPr id="47108" name="Title 1"/>
          <p:cNvSpPr txBox="1">
            <a:spLocks/>
          </p:cNvSpPr>
          <p:nvPr/>
        </p:nvSpPr>
        <p:spPr bwMode="auto">
          <a:xfrm>
            <a:off x="5029200" y="0"/>
            <a:ext cx="4114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endParaRPr lang="en-US" sz="1200" smtClean="0">
              <a:solidFill>
                <a:prstClr val="black"/>
              </a:solidFill>
              <a:latin typeface="Verdana" charset="0"/>
            </a:endParaRPr>
          </a:p>
        </p:txBody>
      </p:sp>
      <p:pic>
        <p:nvPicPr>
          <p:cNvPr id="47109" name="Picture 8" descr="MC_BlackBarsForQ3_2010.png">
            <a:hlinkClick r:id="rId4"/>
          </p:cNvPr>
          <p:cNvPicPr>
            <a:picLocks/>
          </p:cNvPicPr>
          <p:nvPr/>
        </p:nvPicPr>
        <p:blipFill>
          <a:blip r:embed="rId5">
            <a:extLst>
              <a:ext uri="{28A0092B-C50C-407E-A947-70E740481C1C}">
                <a14:useLocalDpi xmlns:a14="http://schemas.microsoft.com/office/drawing/2010/main"/>
              </a:ext>
            </a:extLst>
          </a:blip>
          <a:srcRect/>
          <a:stretch>
            <a:fillRect/>
          </a:stretch>
        </p:blipFill>
        <p:spPr bwMode="auto">
          <a:xfrm>
            <a:off x="381000" y="6457950"/>
            <a:ext cx="24765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 name="Chart 9"/>
          <p:cNvGraphicFramePr/>
          <p:nvPr/>
        </p:nvGraphicFramePr>
        <p:xfrm>
          <a:off x="381000" y="2209800"/>
          <a:ext cx="5334000" cy="3962400"/>
        </p:xfrm>
        <a:graphic>
          <a:graphicData uri="http://schemas.openxmlformats.org/drawingml/2006/chart">
            <c:chart xmlns:c="http://schemas.openxmlformats.org/drawingml/2006/chart" xmlns:r="http://schemas.openxmlformats.org/officeDocument/2006/relationships" r:id="rId6"/>
          </a:graphicData>
        </a:graphic>
      </p:graphicFrame>
      <p:sp>
        <p:nvSpPr>
          <p:cNvPr id="9" name="Slide Number Placeholder 1"/>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800" i="1" kern="1200">
                <a:solidFill>
                  <a:schemeClr val="tx1"/>
                </a:solidFill>
                <a:latin typeface="Georgia"/>
                <a:ea typeface="+mn-ea"/>
                <a:cs typeface="Georgi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Appendix 2</a:t>
            </a:r>
            <a:endParaRPr lang="en-US" dirty="0"/>
          </a:p>
        </p:txBody>
      </p:sp>
    </p:spTree>
    <p:extLst>
      <p:ext uri="{BB962C8B-B14F-4D97-AF65-F5344CB8AC3E}">
        <p14:creationId xmlns:p14="http://schemas.microsoft.com/office/powerpoint/2010/main" val="8843229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4572000" y="1524000"/>
            <a:ext cx="4419600"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fontAlgn="base">
              <a:lnSpc>
                <a:spcPct val="150000"/>
              </a:lnSpc>
              <a:spcBef>
                <a:spcPct val="0"/>
              </a:spcBef>
              <a:spcAft>
                <a:spcPct val="0"/>
              </a:spcAft>
            </a:pPr>
            <a:r>
              <a:rPr lang="en-US" sz="1100" smtClean="0">
                <a:solidFill>
                  <a:prstClr val="black"/>
                </a:solidFill>
                <a:latin typeface="Arial" charset="0"/>
                <a:ea typeface="ＭＳ Ｐゴシック" charset="0"/>
                <a:cs typeface="ＭＳ Ｐゴシック" charset="0"/>
              </a:rPr>
              <a:t>The ROI research survey asked </a:t>
            </a:r>
            <a:r>
              <a:rPr lang="en-US" sz="1100" smtClean="0">
                <a:solidFill>
                  <a:prstClr val="black"/>
                </a:solidFill>
                <a:latin typeface="Arial" charset="0"/>
                <a:ea typeface="ＭＳ Ｐゴシック" charset="0"/>
                <a:cs typeface="ＭＳ Ｐゴシック" charset="0"/>
                <a:hlinkClick r:id="rId3"/>
              </a:rPr>
              <a:t>consumers about their discussions </a:t>
            </a:r>
            <a:r>
              <a:rPr lang="en-US" sz="1100" smtClean="0">
                <a:solidFill>
                  <a:prstClr val="black"/>
                </a:solidFill>
                <a:latin typeface="Arial" charset="0"/>
                <a:ea typeface="ＭＳ Ｐゴシック" charset="0"/>
                <a:cs typeface="ＭＳ Ｐゴシック" charset="0"/>
              </a:rPr>
              <a:t>on a variety of vertical products on social networks. About eight in 10 (79%) online consumers indicated they discuss educational institutions and sports-related products. Other verticals generating social network discussions with a high rate of consumers include entertainment (74%), automotive (67%) and electronics (63%).</a:t>
            </a:r>
          </a:p>
        </p:txBody>
      </p:sp>
      <p:sp>
        <p:nvSpPr>
          <p:cNvPr id="49154" name="Title 1"/>
          <p:cNvSpPr txBox="1">
            <a:spLocks/>
          </p:cNvSpPr>
          <p:nvPr/>
        </p:nvSpPr>
        <p:spPr bwMode="auto">
          <a:xfrm>
            <a:off x="685800" y="685800"/>
            <a:ext cx="8458200"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fontAlgn="base">
              <a:spcBef>
                <a:spcPct val="0"/>
              </a:spcBef>
              <a:spcAft>
                <a:spcPct val="0"/>
              </a:spcAft>
            </a:pPr>
            <a:r>
              <a:rPr lang="en-US" sz="2800" b="1" smtClean="0">
                <a:solidFill>
                  <a:prstClr val="white"/>
                </a:solidFill>
                <a:latin typeface="Verdana" charset="0"/>
              </a:rPr>
              <a:t>Sports, Education Lead Discussions</a:t>
            </a:r>
          </a:p>
        </p:txBody>
      </p:sp>
      <p:sp>
        <p:nvSpPr>
          <p:cNvPr id="49155" name="Title 1"/>
          <p:cNvSpPr txBox="1">
            <a:spLocks/>
          </p:cNvSpPr>
          <p:nvPr/>
        </p:nvSpPr>
        <p:spPr bwMode="auto">
          <a:xfrm>
            <a:off x="457200" y="1524000"/>
            <a:ext cx="4114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r>
              <a:rPr lang="en-US" sz="1000" b="1" smtClean="0">
                <a:solidFill>
                  <a:prstClr val="black"/>
                </a:solidFill>
                <a:latin typeface="Verdana" charset="0"/>
              </a:rPr>
              <a:t>Product Discussion via Social Networks</a:t>
            </a:r>
          </a:p>
          <a:p>
            <a:pPr defTabSz="914400" eaLnBrk="1" fontAlgn="base" hangingPunct="1">
              <a:spcBef>
                <a:spcPct val="0"/>
              </a:spcBef>
              <a:spcAft>
                <a:spcPct val="0"/>
              </a:spcAft>
            </a:pPr>
            <a:r>
              <a:rPr lang="en-US" sz="1000" smtClean="0">
                <a:solidFill>
                  <a:prstClr val="black"/>
                </a:solidFill>
                <a:latin typeface="Verdana" charset="0"/>
              </a:rPr>
              <a:t>% of respondents who had discussion in vertical </a:t>
            </a:r>
            <a:r>
              <a:rPr lang="en-US" sz="1000" b="1" smtClean="0">
                <a:solidFill>
                  <a:prstClr val="black"/>
                </a:solidFill>
                <a:latin typeface="Verdana" charset="0"/>
              </a:rPr>
              <a:t>June 2011</a:t>
            </a:r>
          </a:p>
          <a:p>
            <a:pPr defTabSz="914400" eaLnBrk="1" fontAlgn="base" hangingPunct="1">
              <a:spcBef>
                <a:spcPct val="0"/>
              </a:spcBef>
              <a:spcAft>
                <a:spcPct val="0"/>
              </a:spcAft>
            </a:pPr>
            <a:r>
              <a:rPr lang="en-US" sz="1000" b="1" smtClean="0">
                <a:solidFill>
                  <a:srgbClr val="000000"/>
                </a:solidFill>
                <a:latin typeface="Verdana" charset="0"/>
              </a:rPr>
              <a:t>Source: </a:t>
            </a:r>
            <a:r>
              <a:rPr lang="en-US" sz="1000" smtClean="0">
                <a:solidFill>
                  <a:prstClr val="black"/>
                </a:solidFill>
                <a:latin typeface="Verdana" charset="0"/>
              </a:rPr>
              <a:t>ROI Research and Performics</a:t>
            </a:r>
            <a:endParaRPr lang="en-US" sz="1200" smtClean="0">
              <a:solidFill>
                <a:prstClr val="black"/>
              </a:solidFill>
              <a:latin typeface="Verdana" charset="0"/>
            </a:endParaRPr>
          </a:p>
        </p:txBody>
      </p:sp>
      <p:sp>
        <p:nvSpPr>
          <p:cNvPr id="49156" name="Title 1"/>
          <p:cNvSpPr txBox="1">
            <a:spLocks/>
          </p:cNvSpPr>
          <p:nvPr/>
        </p:nvSpPr>
        <p:spPr bwMode="auto">
          <a:xfrm>
            <a:off x="5029200" y="0"/>
            <a:ext cx="4114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endParaRPr lang="en-US" sz="1200" smtClean="0">
              <a:solidFill>
                <a:prstClr val="black"/>
              </a:solidFill>
              <a:latin typeface="Verdana" charset="0"/>
            </a:endParaRPr>
          </a:p>
        </p:txBody>
      </p:sp>
      <p:pic>
        <p:nvPicPr>
          <p:cNvPr id="49157" name="Picture 8" descr="MC_BlackBarsForQ3_2010.png">
            <a:hlinkClick r:id="rId4"/>
          </p:cNvPr>
          <p:cNvPicPr>
            <a:picLocks/>
          </p:cNvPicPr>
          <p:nvPr/>
        </p:nvPicPr>
        <p:blipFill>
          <a:blip r:embed="rId5">
            <a:extLst>
              <a:ext uri="{28A0092B-C50C-407E-A947-70E740481C1C}">
                <a14:useLocalDpi xmlns:a14="http://schemas.microsoft.com/office/drawing/2010/main"/>
              </a:ext>
            </a:extLst>
          </a:blip>
          <a:srcRect/>
          <a:stretch>
            <a:fillRect/>
          </a:stretch>
        </p:blipFill>
        <p:spPr bwMode="auto">
          <a:xfrm>
            <a:off x="381000" y="6457950"/>
            <a:ext cx="24765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Chart 8"/>
          <p:cNvGraphicFramePr>
            <a:graphicFrameLocks/>
          </p:cNvGraphicFramePr>
          <p:nvPr/>
        </p:nvGraphicFramePr>
        <p:xfrm>
          <a:off x="609600" y="2819400"/>
          <a:ext cx="7696200" cy="3291840"/>
        </p:xfrm>
        <a:graphic>
          <a:graphicData uri="http://schemas.openxmlformats.org/drawingml/2006/chart">
            <c:chart xmlns:c="http://schemas.openxmlformats.org/drawingml/2006/chart" xmlns:r="http://schemas.openxmlformats.org/officeDocument/2006/relationships" r:id="rId6"/>
          </a:graphicData>
        </a:graphic>
      </p:graphicFrame>
      <p:sp>
        <p:nvSpPr>
          <p:cNvPr id="10" name="Slide Number Placeholder 1"/>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800" i="1" kern="1200">
                <a:solidFill>
                  <a:schemeClr val="tx1"/>
                </a:solidFill>
                <a:latin typeface="Georgia"/>
                <a:ea typeface="+mn-ea"/>
                <a:cs typeface="Georgi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Appendix 2</a:t>
            </a:r>
            <a:endParaRPr lang="en-US" dirty="0"/>
          </a:p>
        </p:txBody>
      </p:sp>
    </p:spTree>
    <p:extLst>
      <p:ext uri="{BB962C8B-B14F-4D97-AF65-F5344CB8AC3E}">
        <p14:creationId xmlns:p14="http://schemas.microsoft.com/office/powerpoint/2010/main" val="16275585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rId3"/>
          </p:cNvPr>
          <p:cNvSpPr/>
          <p:nvPr/>
        </p:nvSpPr>
        <p:spPr>
          <a:xfrm>
            <a:off x="381000" y="6096000"/>
            <a:ext cx="44958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dirty="0">
              <a:solidFill>
                <a:prstClr val="white"/>
              </a:solidFill>
              <a:latin typeface="Arial"/>
            </a:endParaRPr>
          </a:p>
        </p:txBody>
      </p:sp>
      <p:pic>
        <p:nvPicPr>
          <p:cNvPr id="51202" name="Picture 5" descr="MarketingCharts- Social Media Data Stacks - HubSpot Interior Ad copy"/>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6200" y="-49213"/>
            <a:ext cx="9220200" cy="690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1"/>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800" i="1" kern="1200">
                <a:solidFill>
                  <a:schemeClr val="tx1"/>
                </a:solidFill>
                <a:latin typeface="Georgia"/>
                <a:ea typeface="+mn-ea"/>
                <a:cs typeface="Georgi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Appendix 2</a:t>
            </a:r>
            <a:endParaRPr lang="en-US" dirty="0"/>
          </a:p>
        </p:txBody>
      </p:sp>
    </p:spTree>
    <p:extLst>
      <p:ext uri="{BB962C8B-B14F-4D97-AF65-F5344CB8AC3E}">
        <p14:creationId xmlns:p14="http://schemas.microsoft.com/office/powerpoint/2010/main" val="39081759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6553200" y="6356350"/>
            <a:ext cx="2133600" cy="365125"/>
          </a:xfrm>
        </p:spPr>
        <p:txBody>
          <a:bodyPr/>
          <a:lstStyle/>
          <a:p>
            <a:fld id="{07BB5F95-1CA9-9B45-AB7A-48D5785132A4}" type="slidenum">
              <a:rPr lang="en-US" smtClean="0"/>
              <a:pPr/>
              <a:t>6</a:t>
            </a:fld>
            <a:endParaRPr lang="en-US"/>
          </a:p>
        </p:txBody>
      </p:sp>
      <p:sp>
        <p:nvSpPr>
          <p:cNvPr id="8" name="Text Placeholder 7"/>
          <p:cNvSpPr>
            <a:spLocks noGrp="1"/>
          </p:cNvSpPr>
          <p:nvPr>
            <p:ph type="body" sz="quarter" idx="14"/>
          </p:nvPr>
        </p:nvSpPr>
        <p:spPr>
          <a:xfrm>
            <a:off x="152400" y="3429000"/>
            <a:ext cx="8767763" cy="381000"/>
          </a:xfrm>
        </p:spPr>
        <p:txBody>
          <a:bodyPr/>
          <a:lstStyle/>
          <a:p>
            <a:r>
              <a:rPr lang="en-US" dirty="0" smtClean="0"/>
              <a:t>Change as a journey of fellowship</a:t>
            </a:r>
            <a:endParaRPr lang="en-US" dirty="0"/>
          </a:p>
        </p:txBody>
      </p:sp>
      <p:sp>
        <p:nvSpPr>
          <p:cNvPr id="2" name="Title 1"/>
          <p:cNvSpPr>
            <a:spLocks noGrp="1"/>
          </p:cNvSpPr>
          <p:nvPr>
            <p:ph type="title"/>
          </p:nvPr>
        </p:nvSpPr>
        <p:spPr>
          <a:prstGeom prst="rect">
            <a:avLst/>
          </a:prstGeom>
        </p:spPr>
        <p:txBody>
          <a:bodyPr vert="horz"/>
          <a:lstStyle/>
          <a:p>
            <a:pPr>
              <a:spcBef>
                <a:spcPct val="20000"/>
              </a:spcBef>
              <a:buFont typeface="Arial"/>
            </a:pPr>
            <a:r>
              <a:rPr lang="en-US" dirty="0" smtClean="0"/>
              <a:t>Leading change</a:t>
            </a:r>
            <a:endParaRPr lang="en-US" dirty="0"/>
          </a:p>
        </p:txBody>
      </p:sp>
      <p:sp>
        <p:nvSpPr>
          <p:cNvPr id="9" name="Text Placeholder 5"/>
          <p:cNvSpPr>
            <a:spLocks noGrp="1"/>
          </p:cNvSpPr>
          <p:nvPr>
            <p:ph type="body" sz="quarter" idx="12"/>
          </p:nvPr>
        </p:nvSpPr>
        <p:spPr>
          <a:xfrm>
            <a:off x="152400" y="280518"/>
            <a:ext cx="1909191" cy="3038691"/>
          </a:xfrm>
          <a:prstGeom prst="rect">
            <a:avLst/>
          </a:prstGeom>
          <a:solidFill>
            <a:schemeClr val="bg1"/>
          </a:solidFill>
          <a:ln>
            <a:solidFill>
              <a:schemeClr val="tx2">
                <a:alpha val="38000"/>
              </a:schemeClr>
            </a:solidFill>
          </a:ln>
          <a:effectLst>
            <a:outerShdw blurRad="50800" dist="38100" dir="7740000" algn="tl" rotWithShape="0">
              <a:schemeClr val="tx2">
                <a:alpha val="43000"/>
              </a:schemeClr>
            </a:outerShdw>
          </a:effectLst>
        </p:spPr>
        <p:txBody>
          <a:bodyPr vert="horz" lIns="91440" tIns="0" rIns="91440" bIns="45720" rtlCol="0" anchor="t" anchorCtr="0">
            <a:normAutofit/>
          </a:bodyPr>
          <a:lstStyle/>
          <a:p>
            <a:pPr>
              <a:lnSpc>
                <a:spcPct val="150000"/>
              </a:lnSpc>
              <a:spcBef>
                <a:spcPts val="0"/>
              </a:spcBef>
              <a:spcAft>
                <a:spcPts val="400"/>
              </a:spcAft>
              <a:buFont typeface="+mj-ea"/>
              <a:buAutoNum type="circleNumDbPlain"/>
            </a:pPr>
            <a:r>
              <a:rPr lang="en-US" dirty="0" smtClean="0"/>
              <a:t>Me</a:t>
            </a:r>
          </a:p>
          <a:p>
            <a:pPr>
              <a:lnSpc>
                <a:spcPct val="150000"/>
              </a:lnSpc>
              <a:spcBef>
                <a:spcPts val="0"/>
              </a:spcBef>
              <a:spcAft>
                <a:spcPts val="400"/>
              </a:spcAft>
              <a:buFont typeface="+mj-ea"/>
              <a:buAutoNum type="circleNumDbPlain"/>
            </a:pPr>
            <a:r>
              <a:rPr lang="en-US" b="1" dirty="0"/>
              <a:t>You</a:t>
            </a:r>
          </a:p>
          <a:p>
            <a:pPr>
              <a:lnSpc>
                <a:spcPct val="150000"/>
              </a:lnSpc>
              <a:spcBef>
                <a:spcPts val="0"/>
              </a:spcBef>
              <a:spcAft>
                <a:spcPts val="400"/>
              </a:spcAft>
              <a:buFont typeface="+mj-ea"/>
              <a:buAutoNum type="circleNumDbPlain"/>
            </a:pPr>
            <a:r>
              <a:rPr lang="en-US" dirty="0" smtClean="0"/>
              <a:t>Community</a:t>
            </a:r>
            <a:endParaRPr lang="en-US" dirty="0"/>
          </a:p>
        </p:txBody>
      </p:sp>
      <p:pic>
        <p:nvPicPr>
          <p:cNvPr id="47" name="Content Placeholder 41" descr="BeaconsofGondor.jpg"/>
          <p:cNvPicPr>
            <a:picLocks noGrp="1" noChangeAspect="1"/>
          </p:cNvPicPr>
          <p:nvPr>
            <p:ph sz="half" idx="13"/>
          </p:nvPr>
        </p:nvPicPr>
        <p:blipFill>
          <a:blip r:embed="rId3" cstate="print">
            <a:extLst>
              <a:ext uri="{28A0092B-C50C-407E-A947-70E740481C1C}">
                <a14:useLocalDpi xmlns:a14="http://schemas.microsoft.com/office/drawing/2010/main"/>
              </a:ext>
            </a:extLst>
          </a:blip>
          <a:srcRect/>
          <a:stretch>
            <a:fillRect/>
          </a:stretch>
        </p:blipFill>
        <p:spPr>
          <a:xfrm>
            <a:off x="152400" y="3883174"/>
            <a:ext cx="8767732" cy="2641600"/>
          </a:xfrm>
        </p:spPr>
      </p:pic>
      <p:grpSp>
        <p:nvGrpSpPr>
          <p:cNvPr id="61" name="Group 60"/>
          <p:cNvGrpSpPr/>
          <p:nvPr/>
        </p:nvGrpSpPr>
        <p:grpSpPr>
          <a:xfrm>
            <a:off x="419103" y="2379131"/>
            <a:ext cx="8521700" cy="812800"/>
            <a:chOff x="571500" y="2260600"/>
            <a:chExt cx="8521700" cy="812800"/>
          </a:xfrm>
        </p:grpSpPr>
        <p:sp>
          <p:nvSpPr>
            <p:cNvPr id="48" name="Right Arrow Callout 47"/>
            <p:cNvSpPr/>
            <p:nvPr/>
          </p:nvSpPr>
          <p:spPr>
            <a:xfrm>
              <a:off x="8026400" y="2260600"/>
              <a:ext cx="1066800" cy="812800"/>
            </a:xfrm>
            <a:prstGeom prst="rightArrowCallout">
              <a:avLst>
                <a:gd name="adj1" fmla="val 25000"/>
                <a:gd name="adj2" fmla="val 25000"/>
                <a:gd name="adj3" fmla="val 25000"/>
                <a:gd name="adj4" fmla="val 85530"/>
              </a:avLst>
            </a:prstGeom>
            <a:solidFill>
              <a:schemeClr val="bg1"/>
            </a:solidFill>
            <a:ln w="12700">
              <a:solidFill>
                <a:schemeClr val="tx2"/>
              </a:solidFill>
              <a:miter lim="800000"/>
              <a:headEnd/>
              <a:tailEnd/>
            </a:ln>
            <a:effectLst/>
          </p:spPr>
          <p:txBody>
            <a:bodyPr lIns="45720" rIns="45720" anchor="ctr" anchorCtr="1"/>
            <a:lstStyle/>
            <a:p>
              <a:pPr algn="ctr" eaLnBrk="0" hangingPunct="0">
                <a:defRPr/>
              </a:pPr>
              <a:r>
                <a:rPr lang="en-US" sz="1200" dirty="0" smtClean="0">
                  <a:latin typeface="Georgia"/>
                  <a:ea typeface="ＭＳ Ｐゴシック" pitchFamily="-110" charset="-128"/>
                  <a:cs typeface="Palatino"/>
                </a:rPr>
                <a:t>Make it</a:t>
              </a:r>
              <a:br>
                <a:rPr lang="en-US" sz="1200" dirty="0" smtClean="0">
                  <a:latin typeface="Georgia"/>
                  <a:ea typeface="ＭＳ Ｐゴシック" pitchFamily="-110" charset="-128"/>
                  <a:cs typeface="Palatino"/>
                </a:rPr>
              </a:br>
              <a:r>
                <a:rPr lang="en-US" sz="1200" dirty="0" smtClean="0">
                  <a:latin typeface="Georgia"/>
                  <a:ea typeface="ＭＳ Ｐゴシック" pitchFamily="-110" charset="-128"/>
                  <a:cs typeface="Palatino"/>
                </a:rPr>
                <a:t>Stick</a:t>
              </a:r>
              <a:endParaRPr lang="en-US" sz="1200" dirty="0">
                <a:latin typeface="Georgia"/>
                <a:ea typeface="ＭＳ Ｐゴシック" pitchFamily="-110" charset="-128"/>
                <a:cs typeface="Palatino"/>
              </a:endParaRPr>
            </a:p>
          </p:txBody>
        </p:sp>
        <p:sp>
          <p:nvSpPr>
            <p:cNvPr id="49" name="Right Arrow Callout 48"/>
            <p:cNvSpPr/>
            <p:nvPr/>
          </p:nvSpPr>
          <p:spPr>
            <a:xfrm>
              <a:off x="6978650" y="2260600"/>
              <a:ext cx="1066800" cy="812800"/>
            </a:xfrm>
            <a:prstGeom prst="rightArrowCallout">
              <a:avLst>
                <a:gd name="adj1" fmla="val 25000"/>
                <a:gd name="adj2" fmla="val 25000"/>
                <a:gd name="adj3" fmla="val 25000"/>
                <a:gd name="adj4" fmla="val 85530"/>
              </a:avLst>
            </a:prstGeom>
            <a:solidFill>
              <a:schemeClr val="bg1"/>
            </a:solidFill>
            <a:ln w="12700">
              <a:solidFill>
                <a:schemeClr val="tx2"/>
              </a:solidFill>
              <a:miter lim="800000"/>
              <a:headEnd/>
              <a:tailEnd/>
            </a:ln>
            <a:effectLst/>
          </p:spPr>
          <p:txBody>
            <a:bodyPr lIns="45720" rIns="45720" anchor="ctr" anchorCtr="1"/>
            <a:lstStyle/>
            <a:p>
              <a:pPr algn="ctr" eaLnBrk="0" hangingPunct="0">
                <a:defRPr/>
              </a:pPr>
              <a:r>
                <a:rPr lang="en-US" sz="1200" dirty="0" smtClean="0">
                  <a:latin typeface="Georgia"/>
                  <a:ea typeface="ＭＳ Ｐゴシック" pitchFamily="-110" charset="-128"/>
                  <a:cs typeface="Palatino"/>
                </a:rPr>
                <a:t>Don’t</a:t>
              </a:r>
              <a:br>
                <a:rPr lang="en-US" sz="1200" dirty="0" smtClean="0">
                  <a:latin typeface="Georgia"/>
                  <a:ea typeface="ＭＳ Ｐゴシック" pitchFamily="-110" charset="-128"/>
                  <a:cs typeface="Palatino"/>
                </a:rPr>
              </a:br>
              <a:r>
                <a:rPr lang="en-US" sz="1200" dirty="0" smtClean="0">
                  <a:latin typeface="Georgia"/>
                  <a:ea typeface="ＭＳ Ｐゴシック" pitchFamily="-110" charset="-128"/>
                  <a:cs typeface="Palatino"/>
                </a:rPr>
                <a:t>Let Up</a:t>
              </a:r>
              <a:endParaRPr lang="en-US" sz="1200" dirty="0">
                <a:latin typeface="Georgia"/>
                <a:ea typeface="ＭＳ Ｐゴシック" pitchFamily="-110" charset="-128"/>
                <a:cs typeface="Palatino"/>
              </a:endParaRPr>
            </a:p>
          </p:txBody>
        </p:sp>
        <p:sp>
          <p:nvSpPr>
            <p:cNvPr id="50" name="Right Arrow Callout 49"/>
            <p:cNvSpPr/>
            <p:nvPr/>
          </p:nvSpPr>
          <p:spPr>
            <a:xfrm>
              <a:off x="5905500" y="2260600"/>
              <a:ext cx="1066800" cy="812800"/>
            </a:xfrm>
            <a:prstGeom prst="rightArrowCallout">
              <a:avLst>
                <a:gd name="adj1" fmla="val 25000"/>
                <a:gd name="adj2" fmla="val 25000"/>
                <a:gd name="adj3" fmla="val 25000"/>
                <a:gd name="adj4" fmla="val 85530"/>
              </a:avLst>
            </a:prstGeom>
            <a:solidFill>
              <a:schemeClr val="bg1"/>
            </a:solidFill>
            <a:ln w="12700">
              <a:solidFill>
                <a:schemeClr val="tx2"/>
              </a:solidFill>
              <a:miter lim="800000"/>
              <a:headEnd/>
              <a:tailEnd/>
            </a:ln>
            <a:effectLst/>
          </p:spPr>
          <p:txBody>
            <a:bodyPr lIns="45720" rIns="45720" anchor="ctr" anchorCtr="1"/>
            <a:lstStyle/>
            <a:p>
              <a:pPr algn="ctr" eaLnBrk="0" hangingPunct="0">
                <a:defRPr/>
              </a:pPr>
              <a:r>
                <a:rPr lang="en-US" sz="1200" dirty="0" smtClean="0">
                  <a:latin typeface="Georgia"/>
                  <a:ea typeface="ＭＳ Ｐゴシック" pitchFamily="-110" charset="-128"/>
                  <a:cs typeface="Palatino"/>
                </a:rPr>
                <a:t>Create</a:t>
              </a:r>
              <a:br>
                <a:rPr lang="en-US" sz="1200" dirty="0" smtClean="0">
                  <a:latin typeface="Georgia"/>
                  <a:ea typeface="ＭＳ Ｐゴシック" pitchFamily="-110" charset="-128"/>
                  <a:cs typeface="Palatino"/>
                </a:rPr>
              </a:br>
              <a:r>
                <a:rPr lang="en-US" sz="1200" dirty="0" smtClean="0">
                  <a:latin typeface="Georgia"/>
                  <a:ea typeface="ＭＳ Ｐゴシック" pitchFamily="-110" charset="-128"/>
                  <a:cs typeface="Palatino"/>
                </a:rPr>
                <a:t>Short-term</a:t>
              </a:r>
              <a:br>
                <a:rPr lang="en-US" sz="1200" dirty="0" smtClean="0">
                  <a:latin typeface="Georgia"/>
                  <a:ea typeface="ＭＳ Ｐゴシック" pitchFamily="-110" charset="-128"/>
                  <a:cs typeface="Palatino"/>
                </a:rPr>
              </a:br>
              <a:r>
                <a:rPr lang="en-US" sz="1200" dirty="0" smtClean="0">
                  <a:latin typeface="Georgia"/>
                  <a:ea typeface="ＭＳ Ｐゴシック" pitchFamily="-110" charset="-128"/>
                  <a:cs typeface="Palatino"/>
                </a:rPr>
                <a:t>Wins</a:t>
              </a:r>
              <a:endParaRPr lang="en-US" sz="1200" dirty="0">
                <a:latin typeface="Georgia"/>
                <a:ea typeface="ＭＳ Ｐゴシック" pitchFamily="-110" charset="-128"/>
                <a:cs typeface="Palatino"/>
              </a:endParaRPr>
            </a:p>
          </p:txBody>
        </p:sp>
        <p:sp>
          <p:nvSpPr>
            <p:cNvPr id="51" name="Right Arrow Callout 50"/>
            <p:cNvSpPr/>
            <p:nvPr/>
          </p:nvSpPr>
          <p:spPr>
            <a:xfrm>
              <a:off x="4832350" y="2260600"/>
              <a:ext cx="1066800" cy="812800"/>
            </a:xfrm>
            <a:prstGeom prst="rightArrowCallout">
              <a:avLst>
                <a:gd name="adj1" fmla="val 25000"/>
                <a:gd name="adj2" fmla="val 25000"/>
                <a:gd name="adj3" fmla="val 25000"/>
                <a:gd name="adj4" fmla="val 85530"/>
              </a:avLst>
            </a:prstGeom>
            <a:solidFill>
              <a:schemeClr val="bg1"/>
            </a:solidFill>
            <a:ln w="12700">
              <a:solidFill>
                <a:schemeClr val="tx2"/>
              </a:solidFill>
              <a:miter lim="800000"/>
              <a:headEnd/>
              <a:tailEnd/>
            </a:ln>
            <a:effectLst/>
          </p:spPr>
          <p:txBody>
            <a:bodyPr lIns="45720" rIns="45720" anchor="ctr" anchorCtr="1"/>
            <a:lstStyle/>
            <a:p>
              <a:pPr algn="ctr" eaLnBrk="0" hangingPunct="0">
                <a:defRPr/>
              </a:pPr>
              <a:r>
                <a:rPr lang="en-US" sz="1200" dirty="0" smtClean="0">
                  <a:latin typeface="Georgia"/>
                  <a:ea typeface="ＭＳ Ｐゴシック" pitchFamily="-110" charset="-128"/>
                  <a:cs typeface="Palatino"/>
                </a:rPr>
                <a:t>Empower</a:t>
              </a:r>
              <a:br>
                <a:rPr lang="en-US" sz="1200" dirty="0" smtClean="0">
                  <a:latin typeface="Georgia"/>
                  <a:ea typeface="ＭＳ Ｐゴシック" pitchFamily="-110" charset="-128"/>
                  <a:cs typeface="Palatino"/>
                </a:rPr>
              </a:br>
              <a:r>
                <a:rPr lang="en-US" sz="1200" dirty="0" smtClean="0">
                  <a:latin typeface="Georgia"/>
                  <a:ea typeface="ＭＳ Ｐゴシック" pitchFamily="-110" charset="-128"/>
                  <a:cs typeface="Palatino"/>
                </a:rPr>
                <a:t>Action</a:t>
              </a:r>
              <a:endParaRPr lang="en-US" sz="1200" dirty="0">
                <a:latin typeface="Georgia"/>
                <a:ea typeface="ＭＳ Ｐゴシック" pitchFamily="-110" charset="-128"/>
                <a:cs typeface="Palatino"/>
              </a:endParaRPr>
            </a:p>
          </p:txBody>
        </p:sp>
        <p:sp>
          <p:nvSpPr>
            <p:cNvPr id="52" name="Right Arrow Callout 51"/>
            <p:cNvSpPr/>
            <p:nvPr/>
          </p:nvSpPr>
          <p:spPr>
            <a:xfrm>
              <a:off x="3759200" y="2260600"/>
              <a:ext cx="1066800" cy="812800"/>
            </a:xfrm>
            <a:prstGeom prst="rightArrowCallout">
              <a:avLst>
                <a:gd name="adj1" fmla="val 25000"/>
                <a:gd name="adj2" fmla="val 22917"/>
                <a:gd name="adj3" fmla="val 25000"/>
                <a:gd name="adj4" fmla="val 85530"/>
              </a:avLst>
            </a:prstGeom>
            <a:solidFill>
              <a:schemeClr val="bg1"/>
            </a:solidFill>
            <a:ln w="12700">
              <a:solidFill>
                <a:schemeClr val="tx2"/>
              </a:solidFill>
              <a:miter lim="800000"/>
              <a:headEnd/>
              <a:tailEnd/>
            </a:ln>
            <a:effectLst/>
          </p:spPr>
          <p:txBody>
            <a:bodyPr lIns="45720" rIns="45720" anchor="ctr" anchorCtr="1"/>
            <a:lstStyle/>
            <a:p>
              <a:pPr algn="ctr" eaLnBrk="0" hangingPunct="0">
                <a:defRPr/>
              </a:pPr>
              <a:r>
                <a:rPr lang="en-US" sz="1200" dirty="0" smtClean="0">
                  <a:latin typeface="Georgia"/>
                  <a:ea typeface="ＭＳ Ｐゴシック" pitchFamily="-110" charset="-128"/>
                  <a:cs typeface="Palatino"/>
                </a:rPr>
                <a:t>Comms</a:t>
              </a:r>
              <a:br>
                <a:rPr lang="en-US" sz="1200" dirty="0" smtClean="0">
                  <a:latin typeface="Georgia"/>
                  <a:ea typeface="ＭＳ Ｐゴシック" pitchFamily="-110" charset="-128"/>
                  <a:cs typeface="Palatino"/>
                </a:rPr>
              </a:br>
              <a:r>
                <a:rPr lang="en-US" sz="1200" dirty="0" smtClean="0">
                  <a:latin typeface="Georgia"/>
                  <a:ea typeface="ＭＳ Ｐゴシック" pitchFamily="-110" charset="-128"/>
                  <a:cs typeface="Palatino"/>
                </a:rPr>
                <a:t>for</a:t>
              </a:r>
              <a:br>
                <a:rPr lang="en-US" sz="1200" dirty="0" smtClean="0">
                  <a:latin typeface="Georgia"/>
                  <a:ea typeface="ＭＳ Ｐゴシック" pitchFamily="-110" charset="-128"/>
                  <a:cs typeface="Palatino"/>
                </a:rPr>
              </a:br>
              <a:r>
                <a:rPr lang="en-US" sz="1200" dirty="0" smtClean="0">
                  <a:latin typeface="Georgia"/>
                  <a:ea typeface="ＭＳ Ｐゴシック" pitchFamily="-110" charset="-128"/>
                  <a:cs typeface="Palatino"/>
                </a:rPr>
                <a:t>Buy-in</a:t>
              </a:r>
              <a:endParaRPr lang="en-US" sz="1200" dirty="0">
                <a:latin typeface="Georgia"/>
                <a:ea typeface="ＭＳ Ｐゴシック" pitchFamily="-110" charset="-128"/>
                <a:cs typeface="Palatino"/>
              </a:endParaRPr>
            </a:p>
          </p:txBody>
        </p:sp>
        <p:sp>
          <p:nvSpPr>
            <p:cNvPr id="53" name="Right Arrow Callout 52"/>
            <p:cNvSpPr/>
            <p:nvPr/>
          </p:nvSpPr>
          <p:spPr>
            <a:xfrm>
              <a:off x="2686050" y="2260600"/>
              <a:ext cx="1066800" cy="812800"/>
            </a:xfrm>
            <a:prstGeom prst="rightArrowCallout">
              <a:avLst>
                <a:gd name="adj1" fmla="val 25000"/>
                <a:gd name="adj2" fmla="val 25000"/>
                <a:gd name="adj3" fmla="val 25000"/>
                <a:gd name="adj4" fmla="val 85530"/>
              </a:avLst>
            </a:prstGeom>
            <a:solidFill>
              <a:schemeClr val="bg1"/>
            </a:solidFill>
            <a:ln w="12700">
              <a:solidFill>
                <a:schemeClr val="tx2"/>
              </a:solidFill>
              <a:miter lim="800000"/>
              <a:headEnd/>
              <a:tailEnd/>
            </a:ln>
            <a:effectLst/>
          </p:spPr>
          <p:txBody>
            <a:bodyPr lIns="45720" rIns="45720" anchor="ctr" anchorCtr="1"/>
            <a:lstStyle/>
            <a:p>
              <a:pPr algn="ctr" eaLnBrk="0" hangingPunct="0">
                <a:defRPr/>
              </a:pPr>
              <a:r>
                <a:rPr lang="en-US" sz="1200" dirty="0" smtClean="0">
                  <a:latin typeface="Georgia"/>
                  <a:ea typeface="ＭＳ Ｐゴシック" pitchFamily="-110" charset="-128"/>
                  <a:cs typeface="Palatino"/>
                </a:rPr>
                <a:t>Get</a:t>
              </a:r>
              <a:br>
                <a:rPr lang="en-US" sz="1200" dirty="0" smtClean="0">
                  <a:latin typeface="Georgia"/>
                  <a:ea typeface="ＭＳ Ｐゴシック" pitchFamily="-110" charset="-128"/>
                  <a:cs typeface="Palatino"/>
                </a:rPr>
              </a:br>
              <a:r>
                <a:rPr lang="en-US" sz="1200" dirty="0" smtClean="0">
                  <a:latin typeface="Georgia"/>
                  <a:ea typeface="ＭＳ Ｐゴシック" pitchFamily="-110" charset="-128"/>
                  <a:cs typeface="Palatino"/>
                </a:rPr>
                <a:t>Vision</a:t>
              </a:r>
              <a:br>
                <a:rPr lang="en-US" sz="1200" dirty="0" smtClean="0">
                  <a:latin typeface="Georgia"/>
                  <a:ea typeface="ＭＳ Ｐゴシック" pitchFamily="-110" charset="-128"/>
                  <a:cs typeface="Palatino"/>
                </a:rPr>
              </a:br>
              <a:r>
                <a:rPr lang="en-US" sz="1200" dirty="0" smtClean="0">
                  <a:latin typeface="Georgia"/>
                  <a:ea typeface="ＭＳ Ｐゴシック" pitchFamily="-110" charset="-128"/>
                  <a:cs typeface="Palatino"/>
                </a:rPr>
                <a:t>Right</a:t>
              </a:r>
              <a:endParaRPr lang="en-US" sz="1200" dirty="0">
                <a:latin typeface="Georgia"/>
                <a:ea typeface="ＭＳ Ｐゴシック" pitchFamily="-110" charset="-128"/>
                <a:cs typeface="Palatino"/>
              </a:endParaRPr>
            </a:p>
          </p:txBody>
        </p:sp>
        <p:sp>
          <p:nvSpPr>
            <p:cNvPr id="54" name="Right Arrow Callout 53"/>
            <p:cNvSpPr/>
            <p:nvPr/>
          </p:nvSpPr>
          <p:spPr>
            <a:xfrm>
              <a:off x="1612900" y="2260600"/>
              <a:ext cx="1066800" cy="812800"/>
            </a:xfrm>
            <a:prstGeom prst="rightArrowCallout">
              <a:avLst>
                <a:gd name="adj1" fmla="val 25000"/>
                <a:gd name="adj2" fmla="val 22917"/>
                <a:gd name="adj3" fmla="val 25000"/>
                <a:gd name="adj4" fmla="val 85530"/>
              </a:avLst>
            </a:prstGeom>
            <a:solidFill>
              <a:schemeClr val="bg1"/>
            </a:solidFill>
            <a:ln w="12700">
              <a:solidFill>
                <a:schemeClr val="tx2"/>
              </a:solidFill>
              <a:miter lim="800000"/>
              <a:headEnd/>
              <a:tailEnd/>
            </a:ln>
            <a:effectLst/>
          </p:spPr>
          <p:txBody>
            <a:bodyPr lIns="45720" rIns="45720" anchor="ctr" anchorCtr="1"/>
            <a:lstStyle/>
            <a:p>
              <a:pPr algn="ctr" eaLnBrk="0" hangingPunct="0">
                <a:defRPr/>
              </a:pPr>
              <a:r>
                <a:rPr lang="en-US" sz="1200" dirty="0" smtClean="0">
                  <a:latin typeface="Georgia"/>
                  <a:ea typeface="ＭＳ Ｐゴシック" pitchFamily="-110" charset="-128"/>
                  <a:cs typeface="Palatino"/>
                </a:rPr>
                <a:t>Build</a:t>
              </a:r>
              <a:br>
                <a:rPr lang="en-US" sz="1200" dirty="0" smtClean="0">
                  <a:latin typeface="Georgia"/>
                  <a:ea typeface="ＭＳ Ｐゴシック" pitchFamily="-110" charset="-128"/>
                  <a:cs typeface="Palatino"/>
                </a:rPr>
              </a:br>
              <a:r>
                <a:rPr lang="en-US" sz="1200" dirty="0" smtClean="0">
                  <a:latin typeface="Georgia"/>
                  <a:ea typeface="ＭＳ Ｐゴシック" pitchFamily="-110" charset="-128"/>
                  <a:cs typeface="Palatino"/>
                </a:rPr>
                <a:t>Guiding</a:t>
              </a:r>
              <a:br>
                <a:rPr lang="en-US" sz="1200" dirty="0" smtClean="0">
                  <a:latin typeface="Georgia"/>
                  <a:ea typeface="ＭＳ Ｐゴシック" pitchFamily="-110" charset="-128"/>
                  <a:cs typeface="Palatino"/>
                </a:rPr>
              </a:br>
              <a:r>
                <a:rPr lang="en-US" sz="1200" dirty="0" smtClean="0">
                  <a:latin typeface="Georgia"/>
                  <a:ea typeface="ＭＳ Ｐゴシック" pitchFamily="-110" charset="-128"/>
                  <a:cs typeface="Palatino"/>
                </a:rPr>
                <a:t>Team</a:t>
              </a:r>
              <a:endParaRPr lang="en-US" sz="1200" dirty="0">
                <a:latin typeface="Georgia"/>
                <a:ea typeface="ＭＳ Ｐゴシック" pitchFamily="-110" charset="-128"/>
                <a:cs typeface="Palatino"/>
              </a:endParaRPr>
            </a:p>
          </p:txBody>
        </p:sp>
        <p:sp>
          <p:nvSpPr>
            <p:cNvPr id="55" name="Right Arrow Callout 54"/>
            <p:cNvSpPr/>
            <p:nvPr/>
          </p:nvSpPr>
          <p:spPr>
            <a:xfrm>
              <a:off x="571500" y="2260600"/>
              <a:ext cx="1066800" cy="812800"/>
            </a:xfrm>
            <a:prstGeom prst="rightArrowCallout">
              <a:avLst>
                <a:gd name="adj1" fmla="val 25000"/>
                <a:gd name="adj2" fmla="val 22917"/>
                <a:gd name="adj3" fmla="val 25000"/>
                <a:gd name="adj4" fmla="val 85530"/>
              </a:avLst>
            </a:prstGeom>
            <a:solidFill>
              <a:schemeClr val="bg1"/>
            </a:solidFill>
            <a:ln w="12700">
              <a:solidFill>
                <a:schemeClr val="tx2"/>
              </a:solidFill>
              <a:miter lim="800000"/>
              <a:headEnd/>
              <a:tailEnd/>
            </a:ln>
            <a:effectLst/>
          </p:spPr>
          <p:txBody>
            <a:bodyPr lIns="45720" rIns="45720" anchor="ctr" anchorCtr="1"/>
            <a:lstStyle/>
            <a:p>
              <a:pPr algn="ctr" eaLnBrk="0" hangingPunct="0">
                <a:defRPr/>
              </a:pPr>
              <a:r>
                <a:rPr lang="en-US" sz="1200" dirty="0" smtClean="0">
                  <a:latin typeface="Georgia"/>
                  <a:ea typeface="ＭＳ Ｐゴシック" pitchFamily="-110" charset="-128"/>
                  <a:cs typeface="Palatino"/>
                </a:rPr>
                <a:t>Increase</a:t>
              </a:r>
              <a:br>
                <a:rPr lang="en-US" sz="1200" dirty="0" smtClean="0">
                  <a:latin typeface="Georgia"/>
                  <a:ea typeface="ＭＳ Ｐゴシック" pitchFamily="-110" charset="-128"/>
                  <a:cs typeface="Palatino"/>
                </a:rPr>
              </a:br>
              <a:r>
                <a:rPr lang="en-US" sz="1200" dirty="0" smtClean="0">
                  <a:latin typeface="Georgia"/>
                  <a:ea typeface="ＭＳ Ｐゴシック" pitchFamily="-110" charset="-128"/>
                  <a:cs typeface="Palatino"/>
                </a:rPr>
                <a:t>Urgency</a:t>
              </a:r>
              <a:endParaRPr lang="en-US" sz="1200" dirty="0">
                <a:latin typeface="Georgia"/>
                <a:ea typeface="ＭＳ Ｐゴシック" pitchFamily="-110" charset="-128"/>
                <a:cs typeface="Palatino"/>
              </a:endParaRPr>
            </a:p>
          </p:txBody>
        </p:sp>
      </p:grpSp>
      <p:pic>
        <p:nvPicPr>
          <p:cNvPr id="60" name="Content Placeholder 56" descr="Screen shot 2012-02-26 at 10.48.11 PM, Feb 26, 2012.png"/>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004368" y="723900"/>
            <a:ext cx="5138737" cy="1460500"/>
          </a:xfrm>
          <a:prstGeom prst="rect">
            <a:avLst/>
          </a:prstGeom>
        </p:spPr>
      </p:pic>
      <p:sp>
        <p:nvSpPr>
          <p:cNvPr id="17" name="TextBox 16"/>
          <p:cNvSpPr txBox="1"/>
          <p:nvPr/>
        </p:nvSpPr>
        <p:spPr>
          <a:xfrm>
            <a:off x="1206500" y="6578600"/>
            <a:ext cx="7454900" cy="215444"/>
          </a:xfrm>
          <a:prstGeom prst="rect">
            <a:avLst/>
          </a:prstGeom>
          <a:noFill/>
        </p:spPr>
        <p:txBody>
          <a:bodyPr wrap="square" rtlCol="0">
            <a:spAutoFit/>
          </a:bodyPr>
          <a:lstStyle/>
          <a:p>
            <a:r>
              <a:rPr lang="en-US" sz="800" i="1" dirty="0">
                <a:solidFill>
                  <a:schemeClr val="tx1">
                    <a:lumMod val="65000"/>
                    <a:lumOff val="35000"/>
                  </a:schemeClr>
                </a:solidFill>
                <a:latin typeface="Georgia"/>
                <a:cs typeface="Georgia"/>
              </a:rPr>
              <a:t>p</a:t>
            </a:r>
            <a:r>
              <a:rPr lang="en-US" sz="800" i="1" dirty="0" smtClean="0">
                <a:solidFill>
                  <a:schemeClr val="tx1">
                    <a:lumMod val="65000"/>
                    <a:lumOff val="35000"/>
                  </a:schemeClr>
                </a:solidFill>
                <a:latin typeface="Georgia"/>
                <a:cs typeface="Georgia"/>
              </a:rPr>
              <a:t>ic source:  </a:t>
            </a:r>
            <a:r>
              <a:rPr lang="en-US" sz="800" i="1" dirty="0">
                <a:solidFill>
                  <a:schemeClr val="tx1">
                    <a:lumMod val="65000"/>
                    <a:lumOff val="35000"/>
                  </a:schemeClr>
                </a:solidFill>
                <a:latin typeface="Georgia"/>
                <a:cs typeface="Georgia"/>
              </a:rPr>
              <a:t>http://</a:t>
            </a:r>
            <a:r>
              <a:rPr lang="en-US" sz="800" i="1" dirty="0" err="1">
                <a:solidFill>
                  <a:schemeClr val="tx1">
                    <a:lumMod val="65000"/>
                    <a:lumOff val="35000"/>
                  </a:schemeClr>
                </a:solidFill>
                <a:latin typeface="Georgia"/>
                <a:cs typeface="Georgia"/>
              </a:rPr>
              <a:t>www.cinemasoldier.com</a:t>
            </a:r>
            <a:r>
              <a:rPr lang="en-US" sz="800" i="1" dirty="0">
                <a:solidFill>
                  <a:schemeClr val="tx1">
                    <a:lumMod val="65000"/>
                    <a:lumOff val="35000"/>
                  </a:schemeClr>
                </a:solidFill>
                <a:latin typeface="Georgia"/>
                <a:cs typeface="Georgia"/>
              </a:rPr>
              <a:t>/storage/post-images/lord-of-the-rings-beacon-of-</a:t>
            </a:r>
            <a:r>
              <a:rPr lang="en-US" sz="800" i="1" dirty="0" err="1" smtClean="0">
                <a:solidFill>
                  <a:schemeClr val="tx1">
                    <a:lumMod val="65000"/>
                    <a:lumOff val="35000"/>
                  </a:schemeClr>
                </a:solidFill>
                <a:latin typeface="Georgia"/>
                <a:cs typeface="Georgia"/>
              </a:rPr>
              <a:t>gondor.jpg</a:t>
            </a:r>
            <a:endParaRPr lang="en-US" sz="800" i="1" dirty="0">
              <a:solidFill>
                <a:schemeClr val="tx1">
                  <a:lumMod val="65000"/>
                  <a:lumOff val="35000"/>
                </a:schemeClr>
              </a:solidFill>
              <a:latin typeface="Georgia"/>
              <a:cs typeface="Georgia"/>
            </a:endParaRPr>
          </a:p>
        </p:txBody>
      </p:sp>
    </p:spTree>
    <p:extLst>
      <p:ext uri="{BB962C8B-B14F-4D97-AF65-F5344CB8AC3E}">
        <p14:creationId xmlns:p14="http://schemas.microsoft.com/office/powerpoint/2010/main" val="3697163735"/>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extBox 8"/>
          <p:cNvSpPr txBox="1">
            <a:spLocks noChangeArrowheads="1"/>
          </p:cNvSpPr>
          <p:nvPr/>
        </p:nvSpPr>
        <p:spPr bwMode="auto">
          <a:xfrm>
            <a:off x="1219200" y="1905000"/>
            <a:ext cx="73152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r>
              <a:rPr lang="en-US" sz="1200" dirty="0" smtClean="0">
                <a:solidFill>
                  <a:prstClr val="black"/>
                </a:solidFill>
              </a:rPr>
              <a:t>Our data sources for </a:t>
            </a:r>
            <a:r>
              <a:rPr lang="ja-JP" altLang="en-US" sz="1200" b="1" dirty="0" smtClean="0">
                <a:solidFill>
                  <a:prstClr val="black"/>
                </a:solidFill>
              </a:rPr>
              <a:t>“</a:t>
            </a:r>
            <a:r>
              <a:rPr lang="en-US" altLang="ja-JP" sz="1200" b="1" dirty="0" smtClean="0">
                <a:solidFill>
                  <a:prstClr val="black"/>
                </a:solidFill>
              </a:rPr>
              <a:t>The Social Media Data Stacks</a:t>
            </a:r>
            <a:r>
              <a:rPr lang="ja-JP" altLang="en-US" sz="1200" b="1" dirty="0" smtClean="0">
                <a:solidFill>
                  <a:prstClr val="black"/>
                </a:solidFill>
              </a:rPr>
              <a:t>”</a:t>
            </a:r>
            <a:r>
              <a:rPr lang="en-US" altLang="ja-JP" sz="1200" b="1" dirty="0" smtClean="0">
                <a:solidFill>
                  <a:prstClr val="black"/>
                </a:solidFill>
              </a:rPr>
              <a:t> </a:t>
            </a:r>
            <a:r>
              <a:rPr lang="en-US" altLang="ja-JP" sz="1200" dirty="0" smtClean="0">
                <a:solidFill>
                  <a:prstClr val="black"/>
                </a:solidFill>
              </a:rPr>
              <a:t>are: </a:t>
            </a:r>
            <a:br>
              <a:rPr lang="en-US" altLang="ja-JP" sz="1200" dirty="0" smtClean="0">
                <a:solidFill>
                  <a:prstClr val="black"/>
                </a:solidFill>
              </a:rPr>
            </a:br>
            <a:r>
              <a:rPr lang="en-US" altLang="ja-JP" sz="1200" dirty="0" smtClean="0">
                <a:solidFill>
                  <a:prstClr val="black"/>
                </a:solidFill>
              </a:rPr>
              <a:t/>
            </a:r>
            <a:br>
              <a:rPr lang="en-US" altLang="ja-JP" sz="1200" dirty="0" smtClean="0">
                <a:solidFill>
                  <a:prstClr val="black"/>
                </a:solidFill>
              </a:rPr>
            </a:br>
            <a:r>
              <a:rPr lang="en-US" altLang="ja-JP" sz="1200" dirty="0" smtClean="0">
                <a:solidFill>
                  <a:prstClr val="black"/>
                </a:solidFill>
              </a:rPr>
              <a:t>ACSI / Foresee Results  </a:t>
            </a:r>
            <a:r>
              <a:rPr lang="en-US" altLang="ja-JP" sz="1200" dirty="0" smtClean="0">
                <a:solidFill>
                  <a:srgbClr val="7473FB"/>
                </a:solidFill>
                <a:sym typeface="Wingdings 2" charset="0"/>
              </a:rPr>
              <a:t></a:t>
            </a:r>
            <a:r>
              <a:rPr lang="en-US" altLang="ja-JP" sz="1200" dirty="0" smtClean="0">
                <a:solidFill>
                  <a:srgbClr val="7473FB"/>
                </a:solidFill>
              </a:rPr>
              <a:t> </a:t>
            </a:r>
            <a:r>
              <a:rPr lang="en-US" altLang="ja-JP" sz="1200" dirty="0" smtClean="0">
                <a:solidFill>
                  <a:prstClr val="black"/>
                </a:solidFill>
              </a:rPr>
              <a:t> Adobe and </a:t>
            </a:r>
            <a:r>
              <a:rPr lang="en-US" altLang="ja-JP" sz="1200" dirty="0" err="1" smtClean="0">
                <a:solidFill>
                  <a:prstClr val="black"/>
                </a:solidFill>
              </a:rPr>
              <a:t>Econsultancy</a:t>
            </a:r>
            <a:r>
              <a:rPr lang="en-US" altLang="ja-JP" sz="1200" dirty="0" smtClean="0">
                <a:solidFill>
                  <a:prstClr val="black"/>
                </a:solidFill>
              </a:rPr>
              <a:t> </a:t>
            </a:r>
            <a:r>
              <a:rPr lang="en-US" altLang="ja-JP" sz="1200" dirty="0" smtClean="0">
                <a:solidFill>
                  <a:srgbClr val="7473FB"/>
                </a:solidFill>
              </a:rPr>
              <a:t> </a:t>
            </a:r>
            <a:r>
              <a:rPr lang="en-US" altLang="ja-JP" sz="1200" dirty="0" smtClean="0">
                <a:solidFill>
                  <a:srgbClr val="7473FB"/>
                </a:solidFill>
                <a:sym typeface="Wingdings 2" charset="0"/>
              </a:rPr>
              <a:t></a:t>
            </a:r>
            <a:r>
              <a:rPr lang="en-US" altLang="ja-JP" sz="1200" dirty="0" smtClean="0">
                <a:solidFill>
                  <a:srgbClr val="7473FB"/>
                </a:solidFill>
              </a:rPr>
              <a:t>  </a:t>
            </a:r>
            <a:r>
              <a:rPr lang="en-US" altLang="ja-JP" sz="1200" dirty="0" smtClean="0">
                <a:solidFill>
                  <a:prstClr val="black"/>
                </a:solidFill>
              </a:rPr>
              <a:t>Altimeter Group  </a:t>
            </a:r>
            <a:r>
              <a:rPr lang="en-US" altLang="ja-JP" sz="1200" dirty="0" smtClean="0">
                <a:solidFill>
                  <a:srgbClr val="7473FB"/>
                </a:solidFill>
                <a:sym typeface="Wingdings 2" charset="0"/>
              </a:rPr>
              <a:t></a:t>
            </a:r>
            <a:r>
              <a:rPr lang="en-US" altLang="ja-JP" sz="1200" dirty="0" smtClean="0">
                <a:solidFill>
                  <a:srgbClr val="7473FB"/>
                </a:solidFill>
              </a:rPr>
              <a:t> </a:t>
            </a:r>
            <a:r>
              <a:rPr lang="en-US" altLang="ja-JP" sz="1200" dirty="0" smtClean="0">
                <a:solidFill>
                  <a:prstClr val="black"/>
                </a:solidFill>
              </a:rPr>
              <a:t> </a:t>
            </a:r>
            <a:r>
              <a:rPr lang="en-US" altLang="ja-JP" sz="1200" dirty="0" err="1" smtClean="0">
                <a:solidFill>
                  <a:prstClr val="black"/>
                </a:solidFill>
              </a:rPr>
              <a:t>Arketi</a:t>
            </a:r>
            <a:r>
              <a:rPr lang="en-US" altLang="ja-JP" sz="1200" smtClean="0">
                <a:solidFill>
                  <a:prstClr val="black"/>
                </a:solidFill>
              </a:rPr>
              <a:t> Web Watch  </a:t>
            </a:r>
            <a:r>
              <a:rPr lang="en-US" altLang="ja-JP" sz="1200" smtClean="0">
                <a:solidFill>
                  <a:srgbClr val="7473FB"/>
                </a:solidFill>
                <a:sym typeface="Wingdings 2" charset="0"/>
              </a:rPr>
              <a:t></a:t>
            </a:r>
            <a:r>
              <a:rPr lang="en-US" altLang="ja-JP" sz="1200" smtClean="0">
                <a:solidFill>
                  <a:prstClr val="black"/>
                </a:solidFill>
              </a:rPr>
              <a:t>  </a:t>
            </a:r>
            <a:br>
              <a:rPr lang="en-US" altLang="ja-JP" sz="1200" smtClean="0">
                <a:solidFill>
                  <a:prstClr val="black"/>
                </a:solidFill>
              </a:rPr>
            </a:br>
            <a:r>
              <a:rPr lang="en-US" altLang="ja-JP" sz="1200" smtClean="0">
                <a:solidFill>
                  <a:prstClr val="black"/>
                </a:solidFill>
              </a:rPr>
              <a:t>e-tailing group and </a:t>
            </a:r>
            <a:r>
              <a:rPr lang="en-US" altLang="ja-JP" sz="1200" dirty="0" err="1" smtClean="0">
                <a:solidFill>
                  <a:prstClr val="black"/>
                </a:solidFill>
              </a:rPr>
              <a:t>PowerReviews</a:t>
            </a:r>
            <a:r>
              <a:rPr lang="en-US" altLang="ja-JP" sz="1200" dirty="0" smtClean="0">
                <a:solidFill>
                  <a:prstClr val="black"/>
                </a:solidFill>
              </a:rPr>
              <a:t>  </a:t>
            </a:r>
            <a:r>
              <a:rPr lang="en-US" altLang="ja-JP" sz="1200" dirty="0" smtClean="0">
                <a:solidFill>
                  <a:srgbClr val="7473FB"/>
                </a:solidFill>
                <a:sym typeface="Wingdings 2" charset="0"/>
              </a:rPr>
              <a:t></a:t>
            </a:r>
            <a:r>
              <a:rPr lang="en-US" altLang="ja-JP" sz="1200" dirty="0" smtClean="0">
                <a:solidFill>
                  <a:srgbClr val="7473FB"/>
                </a:solidFill>
              </a:rPr>
              <a:t> </a:t>
            </a:r>
            <a:r>
              <a:rPr lang="en-US" altLang="ja-JP" sz="1200" dirty="0" smtClean="0">
                <a:solidFill>
                  <a:prstClr val="black"/>
                </a:solidFill>
              </a:rPr>
              <a:t> </a:t>
            </a:r>
            <a:r>
              <a:rPr lang="en-US" altLang="ja-JP" sz="1200" dirty="0" err="1" smtClean="0">
                <a:solidFill>
                  <a:prstClr val="black"/>
                </a:solidFill>
              </a:rPr>
              <a:t>ExactTarget</a:t>
            </a:r>
            <a:r>
              <a:rPr lang="en-US" altLang="ja-JP" sz="1200" dirty="0" smtClean="0">
                <a:solidFill>
                  <a:prstClr val="black"/>
                </a:solidFill>
              </a:rPr>
              <a:t> </a:t>
            </a:r>
            <a:r>
              <a:rPr lang="en-US" altLang="ja-JP" sz="1200" dirty="0" smtClean="0">
                <a:solidFill>
                  <a:srgbClr val="7473FB"/>
                </a:solidFill>
              </a:rPr>
              <a:t> </a:t>
            </a:r>
            <a:r>
              <a:rPr lang="en-US" altLang="ja-JP" sz="1200" dirty="0" smtClean="0">
                <a:solidFill>
                  <a:srgbClr val="7473FB"/>
                </a:solidFill>
                <a:sym typeface="Wingdings 2" charset="0"/>
              </a:rPr>
              <a:t></a:t>
            </a:r>
            <a:r>
              <a:rPr lang="en-US" altLang="ja-JP" sz="1200" dirty="0" smtClean="0">
                <a:solidFill>
                  <a:srgbClr val="7473FB"/>
                </a:solidFill>
              </a:rPr>
              <a:t>  </a:t>
            </a:r>
            <a:r>
              <a:rPr lang="en-US" altLang="ja-JP" sz="1200" dirty="0" smtClean="0">
                <a:solidFill>
                  <a:prstClr val="black"/>
                </a:solidFill>
              </a:rPr>
              <a:t>IBM  </a:t>
            </a:r>
            <a:r>
              <a:rPr lang="en-US" altLang="ja-JP" sz="1200" dirty="0" smtClean="0">
                <a:solidFill>
                  <a:srgbClr val="7473FB"/>
                </a:solidFill>
                <a:sym typeface="Wingdings 2" charset="0"/>
              </a:rPr>
              <a:t></a:t>
            </a:r>
            <a:r>
              <a:rPr lang="en-US" altLang="ja-JP" sz="1200" dirty="0" smtClean="0">
                <a:solidFill>
                  <a:prstClr val="black"/>
                </a:solidFill>
              </a:rPr>
              <a:t>  </a:t>
            </a:r>
            <a:r>
              <a:rPr lang="en-US" altLang="ja-JP" sz="1200" dirty="0" err="1" smtClean="0">
                <a:solidFill>
                  <a:prstClr val="black"/>
                </a:solidFill>
              </a:rPr>
              <a:t>IgnitionOne</a:t>
            </a:r>
            <a:r>
              <a:rPr lang="en-US" altLang="ja-JP" sz="1200" dirty="0" smtClean="0">
                <a:solidFill>
                  <a:prstClr val="black"/>
                </a:solidFill>
              </a:rPr>
              <a:t>  </a:t>
            </a:r>
            <a:r>
              <a:rPr lang="en-US" altLang="ja-JP" sz="1200" dirty="0" smtClean="0">
                <a:solidFill>
                  <a:srgbClr val="7473FB"/>
                </a:solidFill>
                <a:sym typeface="Wingdings 2" charset="0"/>
              </a:rPr>
              <a:t></a:t>
            </a:r>
            <a:r>
              <a:rPr lang="en-US" altLang="ja-JP" sz="1200" dirty="0" smtClean="0">
                <a:solidFill>
                  <a:prstClr val="black"/>
                </a:solidFill>
              </a:rPr>
              <a:t>  Internet Advertising Bureau  </a:t>
            </a:r>
            <a:r>
              <a:rPr lang="en-US" altLang="ja-JP" sz="1200" dirty="0" smtClean="0">
                <a:solidFill>
                  <a:srgbClr val="7473FB"/>
                </a:solidFill>
                <a:sym typeface="Wingdings 2" charset="0"/>
              </a:rPr>
              <a:t></a:t>
            </a:r>
            <a:r>
              <a:rPr lang="en-US" altLang="ja-JP" sz="1200" dirty="0" smtClean="0">
                <a:solidFill>
                  <a:prstClr val="black"/>
                </a:solidFill>
              </a:rPr>
              <a:t>  </a:t>
            </a:r>
            <a:r>
              <a:rPr lang="en-US" altLang="ja-JP" sz="1200" dirty="0" err="1" smtClean="0">
                <a:solidFill>
                  <a:prstClr val="black"/>
                </a:solidFill>
              </a:rPr>
              <a:t>Janrain</a:t>
            </a:r>
            <a:r>
              <a:rPr lang="en-US" altLang="ja-JP" sz="1200" dirty="0" smtClean="0">
                <a:solidFill>
                  <a:prstClr val="black"/>
                </a:solidFill>
              </a:rPr>
              <a:t>  </a:t>
            </a:r>
            <a:r>
              <a:rPr lang="en-US" altLang="ja-JP" sz="1200" dirty="0" smtClean="0">
                <a:solidFill>
                  <a:srgbClr val="7473FB"/>
                </a:solidFill>
                <a:sym typeface="Wingdings 2" charset="0"/>
              </a:rPr>
              <a:t></a:t>
            </a:r>
            <a:r>
              <a:rPr lang="en-US" altLang="ja-JP" sz="1200" dirty="0" smtClean="0">
                <a:solidFill>
                  <a:srgbClr val="7473FB"/>
                </a:solidFill>
              </a:rPr>
              <a:t> </a:t>
            </a:r>
            <a:r>
              <a:rPr lang="en-US" altLang="ja-JP" sz="1200" dirty="0" smtClean="0">
                <a:solidFill>
                  <a:prstClr val="black"/>
                </a:solidFill>
              </a:rPr>
              <a:t> The Nielsen Company  </a:t>
            </a:r>
            <a:r>
              <a:rPr lang="en-US" altLang="ja-JP" sz="1200" dirty="0" smtClean="0">
                <a:solidFill>
                  <a:srgbClr val="7473FB"/>
                </a:solidFill>
                <a:sym typeface="Wingdings 2" charset="0"/>
              </a:rPr>
              <a:t></a:t>
            </a:r>
            <a:r>
              <a:rPr lang="en-US" altLang="ja-JP" sz="1200" dirty="0" smtClean="0">
                <a:solidFill>
                  <a:prstClr val="black"/>
                </a:solidFill>
              </a:rPr>
              <a:t>  NM Incite  </a:t>
            </a:r>
            <a:r>
              <a:rPr lang="en-US" altLang="ja-JP" sz="1200" dirty="0" smtClean="0">
                <a:solidFill>
                  <a:srgbClr val="7473FB"/>
                </a:solidFill>
                <a:sym typeface="Wingdings 2" charset="0"/>
              </a:rPr>
              <a:t></a:t>
            </a:r>
            <a:r>
              <a:rPr lang="en-US" altLang="ja-JP" sz="1200" dirty="0" smtClean="0">
                <a:solidFill>
                  <a:prstClr val="black"/>
                </a:solidFill>
              </a:rPr>
              <a:t>  Pew Internet &amp; American Life Project  </a:t>
            </a:r>
            <a:r>
              <a:rPr lang="en-US" altLang="ja-JP" sz="1200" dirty="0" smtClean="0">
                <a:solidFill>
                  <a:srgbClr val="7473FB"/>
                </a:solidFill>
                <a:sym typeface="Wingdings 2" charset="0"/>
              </a:rPr>
              <a:t></a:t>
            </a:r>
            <a:r>
              <a:rPr lang="en-US" altLang="ja-JP" sz="1200" dirty="0" smtClean="0">
                <a:solidFill>
                  <a:srgbClr val="7473FB"/>
                </a:solidFill>
              </a:rPr>
              <a:t> </a:t>
            </a:r>
            <a:r>
              <a:rPr lang="en-US" altLang="ja-JP" sz="1200" dirty="0" smtClean="0">
                <a:solidFill>
                  <a:prstClr val="black"/>
                </a:solidFill>
              </a:rPr>
              <a:t> ROI Research and </a:t>
            </a:r>
            <a:r>
              <a:rPr lang="en-US" altLang="ja-JP" sz="1200" dirty="0" err="1" smtClean="0">
                <a:solidFill>
                  <a:prstClr val="black"/>
                </a:solidFill>
              </a:rPr>
              <a:t>Performics</a:t>
            </a:r>
            <a:r>
              <a:rPr lang="en-US" altLang="ja-JP" sz="1200" dirty="0" smtClean="0">
                <a:solidFill>
                  <a:prstClr val="black"/>
                </a:solidFill>
              </a:rPr>
              <a:t>  </a:t>
            </a:r>
            <a:r>
              <a:rPr lang="en-US" altLang="ja-JP" sz="1200" dirty="0" smtClean="0">
                <a:solidFill>
                  <a:srgbClr val="7473FB"/>
                </a:solidFill>
                <a:sym typeface="Wingdings 2" charset="0"/>
              </a:rPr>
              <a:t></a:t>
            </a:r>
            <a:r>
              <a:rPr lang="en-US" altLang="ja-JP" sz="1200" dirty="0" smtClean="0">
                <a:solidFill>
                  <a:srgbClr val="7473FB"/>
                </a:solidFill>
              </a:rPr>
              <a:t> </a:t>
            </a:r>
            <a:r>
              <a:rPr lang="en-US" altLang="ja-JP" sz="1200" dirty="0" smtClean="0">
                <a:solidFill>
                  <a:prstClr val="black"/>
                </a:solidFill>
              </a:rPr>
              <a:t> </a:t>
            </a:r>
            <a:r>
              <a:rPr lang="en-US" altLang="ja-JP" sz="1200" dirty="0" err="1" smtClean="0">
                <a:solidFill>
                  <a:prstClr val="black"/>
                </a:solidFill>
              </a:rPr>
              <a:t>SocialMedia</a:t>
            </a:r>
            <a:r>
              <a:rPr lang="en-US" altLang="ja-JP" sz="1200" dirty="0" smtClean="0">
                <a:solidFill>
                  <a:prstClr val="black"/>
                </a:solidFill>
              </a:rPr>
              <a:t> Examiner  </a:t>
            </a:r>
            <a:r>
              <a:rPr lang="en-US" altLang="ja-JP" sz="1200" dirty="0" smtClean="0">
                <a:solidFill>
                  <a:srgbClr val="7473FB"/>
                </a:solidFill>
                <a:sym typeface="Wingdings 2" charset="0"/>
              </a:rPr>
              <a:t></a:t>
            </a:r>
            <a:r>
              <a:rPr lang="en-US" altLang="ja-JP" sz="1200" dirty="0" smtClean="0">
                <a:solidFill>
                  <a:prstClr val="black"/>
                </a:solidFill>
              </a:rPr>
              <a:t>  </a:t>
            </a:r>
            <a:r>
              <a:rPr lang="en-US" altLang="ja-JP" sz="1200" dirty="0" err="1" smtClean="0">
                <a:solidFill>
                  <a:prstClr val="black"/>
                </a:solidFill>
              </a:rPr>
              <a:t>TVGuide.com</a:t>
            </a:r>
            <a:r>
              <a:rPr lang="en-US" altLang="ja-JP" sz="1200" dirty="0" smtClean="0">
                <a:solidFill>
                  <a:prstClr val="black"/>
                </a:solidFill>
              </a:rPr>
              <a:t>  </a:t>
            </a:r>
            <a:r>
              <a:rPr lang="en-US" altLang="ja-JP" sz="1200" dirty="0" smtClean="0">
                <a:solidFill>
                  <a:srgbClr val="7473FB"/>
                </a:solidFill>
                <a:sym typeface="Wingdings 2" charset="0"/>
              </a:rPr>
              <a:t></a:t>
            </a:r>
            <a:r>
              <a:rPr lang="en-US" altLang="ja-JP" sz="1200" dirty="0" smtClean="0">
                <a:solidFill>
                  <a:prstClr val="black"/>
                </a:solidFill>
              </a:rPr>
              <a:t>  </a:t>
            </a:r>
            <a:r>
              <a:rPr lang="en-US" altLang="ja-JP" sz="1200" dirty="0" err="1" smtClean="0">
                <a:solidFill>
                  <a:prstClr val="black"/>
                </a:solidFill>
              </a:rPr>
              <a:t>WebLiquid</a:t>
            </a:r>
            <a:r>
              <a:rPr lang="en-US" altLang="ja-JP" sz="1200" dirty="0" smtClean="0">
                <a:solidFill>
                  <a:prstClr val="black"/>
                </a:solidFill>
              </a:rPr>
              <a:t> and RSW/US</a:t>
            </a:r>
          </a:p>
          <a:p>
            <a:pPr defTabSz="914400" eaLnBrk="1" fontAlgn="base" hangingPunct="1">
              <a:spcBef>
                <a:spcPct val="0"/>
              </a:spcBef>
              <a:spcAft>
                <a:spcPct val="0"/>
              </a:spcAft>
            </a:pPr>
            <a:endParaRPr lang="en-US" sz="1200" dirty="0" smtClean="0">
              <a:solidFill>
                <a:prstClr val="black"/>
              </a:solidFill>
            </a:endParaRPr>
          </a:p>
          <a:p>
            <a:pPr defTabSz="914400" eaLnBrk="1" fontAlgn="base" hangingPunct="1">
              <a:spcBef>
                <a:spcPct val="0"/>
              </a:spcBef>
              <a:spcAft>
                <a:spcPct val="0"/>
              </a:spcAft>
            </a:pPr>
            <a:r>
              <a:rPr lang="en-US" sz="1200" dirty="0" smtClean="0">
                <a:solidFill>
                  <a:prstClr val="black"/>
                </a:solidFill>
              </a:rPr>
              <a:t>At </a:t>
            </a:r>
            <a:r>
              <a:rPr lang="en-US" sz="1200" dirty="0" err="1" smtClean="0">
                <a:solidFill>
                  <a:prstClr val="black"/>
                </a:solidFill>
              </a:rPr>
              <a:t>MarketingCharts</a:t>
            </a:r>
            <a:r>
              <a:rPr lang="en-US" sz="1200" dirty="0" smtClean="0">
                <a:solidFill>
                  <a:prstClr val="black"/>
                </a:solidFill>
              </a:rPr>
              <a:t>, we consistently follow and locate new data sets from our partners in order to publish the most relevant resources for our readers, including our data partners at </a:t>
            </a:r>
            <a:r>
              <a:rPr lang="en-US" sz="1200" dirty="0" err="1" smtClean="0">
                <a:solidFill>
                  <a:prstClr val="black"/>
                </a:solidFill>
              </a:rPr>
              <a:t>MarketingCharts.com</a:t>
            </a:r>
            <a:r>
              <a:rPr lang="en-US" sz="1200" dirty="0" smtClean="0">
                <a:solidFill>
                  <a:prstClr val="black"/>
                </a:solidFill>
              </a:rPr>
              <a:t> that are also featured in this report:</a:t>
            </a:r>
            <a:endParaRPr lang="en-US" sz="1400" dirty="0" smtClean="0">
              <a:solidFill>
                <a:prstClr val="black"/>
              </a:solidFill>
            </a:endParaRPr>
          </a:p>
        </p:txBody>
      </p:sp>
      <p:sp>
        <p:nvSpPr>
          <p:cNvPr id="53250" name="TextBox 8"/>
          <p:cNvSpPr txBox="1">
            <a:spLocks noChangeArrowheads="1"/>
          </p:cNvSpPr>
          <p:nvPr/>
        </p:nvSpPr>
        <p:spPr bwMode="auto">
          <a:xfrm>
            <a:off x="1219200" y="4884738"/>
            <a:ext cx="6477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r>
              <a:rPr lang="en-US" sz="1200" b="1" smtClean="0">
                <a:solidFill>
                  <a:prstClr val="black"/>
                </a:solidFill>
              </a:rPr>
              <a:t>MarketingCharts.com</a:t>
            </a:r>
            <a:r>
              <a:rPr lang="en-US" sz="1200" smtClean="0">
                <a:solidFill>
                  <a:prstClr val="black"/>
                </a:solidFill>
              </a:rPr>
              <a:t> is part of the </a:t>
            </a:r>
            <a:r>
              <a:rPr lang="en-US" sz="1200" smtClean="0">
                <a:solidFill>
                  <a:prstClr val="black"/>
                </a:solidFill>
                <a:hlinkClick r:id="rId3"/>
              </a:rPr>
              <a:t>Watershed Publishing</a:t>
            </a:r>
            <a:r>
              <a:rPr lang="en-US" sz="1200" smtClean="0">
                <a:solidFill>
                  <a:prstClr val="black"/>
                </a:solidFill>
              </a:rPr>
              <a:t> network of business-to-business online trade publications. </a:t>
            </a:r>
            <a:r>
              <a:rPr lang="en-US" sz="1200" b="1" smtClean="0">
                <a:solidFill>
                  <a:prstClr val="black"/>
                </a:solidFill>
              </a:rPr>
              <a:t>The Social Media Data Stacks </a:t>
            </a:r>
            <a:r>
              <a:rPr lang="en-US" sz="1200" smtClean="0">
                <a:solidFill>
                  <a:prstClr val="black"/>
                </a:solidFill>
              </a:rPr>
              <a:t>is from Watershed Publishing</a:t>
            </a:r>
            <a:r>
              <a:rPr lang="ja-JP" altLang="en-US" sz="1200" smtClean="0">
                <a:solidFill>
                  <a:prstClr val="black"/>
                </a:solidFill>
              </a:rPr>
              <a:t>’</a:t>
            </a:r>
            <a:r>
              <a:rPr lang="en-US" altLang="ja-JP" sz="1200" smtClean="0">
                <a:solidFill>
                  <a:prstClr val="black"/>
                </a:solidFill>
              </a:rPr>
              <a:t>s </a:t>
            </a:r>
            <a:r>
              <a:rPr lang="en-US" altLang="ja-JP" sz="1200" b="1" smtClean="0">
                <a:solidFill>
                  <a:prstClr val="black"/>
                </a:solidFill>
              </a:rPr>
              <a:t>Data Insights</a:t>
            </a:r>
            <a:r>
              <a:rPr lang="en-US" altLang="ja-JP" sz="1200" smtClean="0">
                <a:solidFill>
                  <a:prstClr val="black"/>
                </a:solidFill>
              </a:rPr>
              <a:t> series. </a:t>
            </a:r>
            <a:br>
              <a:rPr lang="en-US" altLang="ja-JP" sz="1200" smtClean="0">
                <a:solidFill>
                  <a:prstClr val="black"/>
                </a:solidFill>
              </a:rPr>
            </a:br>
            <a:r>
              <a:rPr lang="en-US" altLang="ja-JP" sz="1200" smtClean="0">
                <a:solidFill>
                  <a:prstClr val="black"/>
                </a:solidFill>
              </a:rPr>
              <a:t/>
            </a:r>
            <a:br>
              <a:rPr lang="en-US" altLang="ja-JP" sz="1200" smtClean="0">
                <a:solidFill>
                  <a:prstClr val="black"/>
                </a:solidFill>
              </a:rPr>
            </a:br>
            <a:r>
              <a:rPr lang="en-US" altLang="ja-JP" sz="1200" smtClean="0">
                <a:solidFill>
                  <a:prstClr val="black"/>
                </a:solidFill>
              </a:rPr>
              <a:t>Please contact Sarah Roberts at </a:t>
            </a:r>
            <a:r>
              <a:rPr lang="en-US" altLang="ja-JP" sz="1200" smtClean="0">
                <a:solidFill>
                  <a:prstClr val="black"/>
                </a:solidFill>
                <a:hlinkClick r:id="rId4"/>
              </a:rPr>
              <a:t>sarah@watershed-publishing.com</a:t>
            </a:r>
            <a:r>
              <a:rPr lang="en-US" altLang="ja-JP" sz="1200" smtClean="0">
                <a:solidFill>
                  <a:prstClr val="black"/>
                </a:solidFill>
              </a:rPr>
              <a:t> to become a sponsor of a </a:t>
            </a:r>
            <a:r>
              <a:rPr lang="en-US" altLang="ja-JP" sz="1200" b="1" smtClean="0">
                <a:solidFill>
                  <a:prstClr val="black"/>
                </a:solidFill>
              </a:rPr>
              <a:t>Data Insights</a:t>
            </a:r>
            <a:r>
              <a:rPr lang="en-US" altLang="ja-JP" sz="1200" smtClean="0">
                <a:solidFill>
                  <a:prstClr val="black"/>
                </a:solidFill>
              </a:rPr>
              <a:t> package.</a:t>
            </a:r>
            <a:endParaRPr lang="en-US" sz="1200" smtClean="0">
              <a:solidFill>
                <a:prstClr val="black"/>
              </a:solidFill>
            </a:endParaRPr>
          </a:p>
        </p:txBody>
      </p:sp>
      <p:pic>
        <p:nvPicPr>
          <p:cNvPr id="53252" name="Picture 16" descr="Watershed-Circle-Logo.png">
            <a:hlinkClick r:id="rId3"/>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7467600" y="4884738"/>
            <a:ext cx="5715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3" name="Title 1"/>
          <p:cNvSpPr txBox="1">
            <a:spLocks/>
          </p:cNvSpPr>
          <p:nvPr/>
        </p:nvSpPr>
        <p:spPr bwMode="auto">
          <a:xfrm>
            <a:off x="2590800" y="914400"/>
            <a:ext cx="5638800"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r>
              <a:rPr lang="en-US" sz="2800" b="1" smtClean="0">
                <a:solidFill>
                  <a:prstClr val="black"/>
                </a:solidFill>
                <a:latin typeface="Verdana" charset="0"/>
              </a:rPr>
              <a:t>Data Partners</a:t>
            </a:r>
          </a:p>
        </p:txBody>
      </p:sp>
      <p:sp>
        <p:nvSpPr>
          <p:cNvPr id="16" name="Rectangle 15"/>
          <p:cNvSpPr/>
          <p:nvPr/>
        </p:nvSpPr>
        <p:spPr>
          <a:xfrm>
            <a:off x="457200" y="1752600"/>
            <a:ext cx="8229600" cy="76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base">
              <a:spcBef>
                <a:spcPct val="0"/>
              </a:spcBef>
              <a:spcAft>
                <a:spcPct val="0"/>
              </a:spcAft>
              <a:defRPr/>
            </a:pPr>
            <a:endParaRPr lang="en-US" dirty="0">
              <a:solidFill>
                <a:srgbClr val="F4800C"/>
              </a:solidFill>
              <a:latin typeface="Arial"/>
            </a:endParaRPr>
          </a:p>
        </p:txBody>
      </p:sp>
      <p:pic>
        <p:nvPicPr>
          <p:cNvPr id="53255" name="Picture 7" descr="phone-tool2.jpg"/>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bwMode="auto">
          <a:xfrm>
            <a:off x="685800" y="-152400"/>
            <a:ext cx="1978025" cy="296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6" name="Picture 15" descr="comScore_Logo_-_Print.jpg">
            <a:hlinkClick r:id="rId7"/>
          </p:cNvPr>
          <p:cNvPicPr>
            <a:picLocks noChangeAspect="1"/>
          </p:cNvPicPr>
          <p:nvPr/>
        </p:nvPicPr>
        <p:blipFill>
          <a:blip r:embed="rId8">
            <a:extLst>
              <a:ext uri="{28A0092B-C50C-407E-A947-70E740481C1C}">
                <a14:useLocalDpi xmlns:a14="http://schemas.microsoft.com/office/drawing/2010/main"/>
              </a:ext>
            </a:extLst>
          </a:blip>
          <a:srcRect/>
          <a:stretch>
            <a:fillRect/>
          </a:stretch>
        </p:blipFill>
        <p:spPr bwMode="auto">
          <a:xfrm>
            <a:off x="5410200" y="4038600"/>
            <a:ext cx="2514600"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7" name="Picture 11" descr="Hitwise.jpg">
            <a:hlinkClick r:id="rId9"/>
          </p:cNvPr>
          <p:cNvPicPr>
            <a:picLocks noChangeAspect="1"/>
          </p:cNvPicPr>
          <p:nvPr/>
        </p:nvPicPr>
        <p:blipFill>
          <a:blip r:embed="rId10">
            <a:extLst>
              <a:ext uri="{28A0092B-C50C-407E-A947-70E740481C1C}">
                <a14:useLocalDpi xmlns:a14="http://schemas.microsoft.com/office/drawing/2010/main"/>
              </a:ext>
            </a:extLst>
          </a:blip>
          <a:srcRect/>
          <a:stretch>
            <a:fillRect/>
          </a:stretch>
        </p:blipFill>
        <p:spPr bwMode="auto">
          <a:xfrm>
            <a:off x="2209800" y="3962400"/>
            <a:ext cx="198120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Slide Number Placeholder 1"/>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800" i="1" kern="1200">
                <a:solidFill>
                  <a:schemeClr val="tx1"/>
                </a:solidFill>
                <a:latin typeface="Georgia"/>
                <a:ea typeface="+mn-ea"/>
                <a:cs typeface="Georgi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t>Appendix 2</a:t>
            </a:r>
            <a:endParaRPr lang="en-US" dirty="0"/>
          </a:p>
        </p:txBody>
      </p:sp>
    </p:spTree>
    <p:extLst>
      <p:ext uri="{BB962C8B-B14F-4D97-AF65-F5344CB8AC3E}">
        <p14:creationId xmlns:p14="http://schemas.microsoft.com/office/powerpoint/2010/main" val="27558757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6553200" y="6356350"/>
            <a:ext cx="2133600" cy="365125"/>
          </a:xfrm>
        </p:spPr>
        <p:txBody>
          <a:bodyPr/>
          <a:lstStyle/>
          <a:p>
            <a:fld id="{07BB5F95-1CA9-9B45-AB7A-48D5785132A4}" type="slidenum">
              <a:rPr lang="en-US" smtClean="0"/>
              <a:pPr/>
              <a:t>7</a:t>
            </a:fld>
            <a:endParaRPr lang="en-US"/>
          </a:p>
        </p:txBody>
      </p:sp>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a:ext>
            </a:extLst>
          </a:blip>
          <a:srcRect l="-1457" r="-1457"/>
          <a:stretch>
            <a:fillRect/>
          </a:stretch>
        </p:blipFill>
        <p:spPr>
          <a:xfrm>
            <a:off x="698500" y="765482"/>
            <a:ext cx="8432800" cy="5499961"/>
          </a:xfrm>
          <a:solidFill>
            <a:schemeClr val="bg1"/>
          </a:solidFill>
        </p:spPr>
      </p:pic>
      <p:sp>
        <p:nvSpPr>
          <p:cNvPr id="2" name="Title 1"/>
          <p:cNvSpPr>
            <a:spLocks noGrp="1"/>
          </p:cNvSpPr>
          <p:nvPr>
            <p:ph type="title"/>
          </p:nvPr>
        </p:nvSpPr>
        <p:spPr>
          <a:prstGeom prst="rect">
            <a:avLst/>
          </a:prstGeom>
        </p:spPr>
        <p:txBody>
          <a:bodyPr vert="horz"/>
          <a:lstStyle/>
          <a:p>
            <a:pPr>
              <a:spcBef>
                <a:spcPct val="20000"/>
              </a:spcBef>
              <a:buFont typeface="Arial"/>
            </a:pPr>
            <a:r>
              <a:rPr lang="en-US" dirty="0" smtClean="0"/>
              <a:t>Questions along the valley of despair [change curve]</a:t>
            </a:r>
            <a:br>
              <a:rPr lang="en-US" dirty="0" smtClean="0"/>
            </a:br>
            <a:r>
              <a:rPr lang="en-US" dirty="0" smtClean="0"/>
              <a:t>  </a:t>
            </a:r>
            <a:endParaRPr lang="en-US" dirty="0"/>
          </a:p>
        </p:txBody>
      </p:sp>
      <p:sp>
        <p:nvSpPr>
          <p:cNvPr id="9" name="Text Placeholder 5"/>
          <p:cNvSpPr>
            <a:spLocks noGrp="1"/>
          </p:cNvSpPr>
          <p:nvPr>
            <p:ph type="body" sz="quarter" idx="12"/>
          </p:nvPr>
        </p:nvSpPr>
        <p:spPr>
          <a:prstGeom prst="rect">
            <a:avLst/>
          </a:prstGeom>
          <a:solidFill>
            <a:schemeClr val="bg1"/>
          </a:solidFill>
          <a:ln>
            <a:solidFill>
              <a:schemeClr val="tx2">
                <a:alpha val="38000"/>
              </a:schemeClr>
            </a:solidFill>
          </a:ln>
          <a:effectLst>
            <a:outerShdw blurRad="50800" dist="38100" dir="7740000" algn="tl" rotWithShape="0">
              <a:schemeClr val="tx2">
                <a:alpha val="43000"/>
              </a:schemeClr>
            </a:outerShdw>
          </a:effectLst>
        </p:spPr>
        <p:txBody>
          <a:bodyPr vert="horz" lIns="91440" tIns="0" rIns="91440" bIns="45720" rtlCol="0" anchor="t" anchorCtr="0">
            <a:normAutofit fontScale="85000" lnSpcReduction="20000"/>
          </a:bodyPr>
          <a:lstStyle/>
          <a:p>
            <a:pPr>
              <a:lnSpc>
                <a:spcPct val="150000"/>
              </a:lnSpc>
              <a:spcBef>
                <a:spcPts val="0"/>
              </a:spcBef>
              <a:spcAft>
                <a:spcPts val="400"/>
              </a:spcAft>
              <a:buFont typeface="+mj-ea"/>
              <a:buAutoNum type="circleNumDbPlain" startAt="2"/>
            </a:pPr>
            <a:r>
              <a:rPr lang="en-US" dirty="0" smtClean="0"/>
              <a:t>You</a:t>
            </a:r>
            <a:endParaRPr lang="en-US" dirty="0"/>
          </a:p>
        </p:txBody>
      </p:sp>
      <p:sp>
        <p:nvSpPr>
          <p:cNvPr id="6" name="TextBox 5"/>
          <p:cNvSpPr txBox="1"/>
          <p:nvPr/>
        </p:nvSpPr>
        <p:spPr>
          <a:xfrm>
            <a:off x="1206500" y="6578600"/>
            <a:ext cx="7454900" cy="215444"/>
          </a:xfrm>
          <a:prstGeom prst="rect">
            <a:avLst/>
          </a:prstGeom>
          <a:noFill/>
        </p:spPr>
        <p:txBody>
          <a:bodyPr wrap="square" rtlCol="0">
            <a:spAutoFit/>
          </a:bodyPr>
          <a:lstStyle/>
          <a:p>
            <a:r>
              <a:rPr lang="en-US" sz="800" i="1" dirty="0">
                <a:solidFill>
                  <a:schemeClr val="tx1">
                    <a:lumMod val="65000"/>
                    <a:lumOff val="35000"/>
                  </a:schemeClr>
                </a:solidFill>
                <a:latin typeface="Georgia"/>
                <a:cs typeface="Georgia"/>
              </a:rPr>
              <a:t>p</a:t>
            </a:r>
            <a:r>
              <a:rPr lang="en-US" sz="800" i="1" dirty="0" smtClean="0">
                <a:solidFill>
                  <a:schemeClr val="tx1">
                    <a:lumMod val="65000"/>
                    <a:lumOff val="35000"/>
                  </a:schemeClr>
                </a:solidFill>
                <a:latin typeface="Georgia"/>
                <a:cs typeface="Georgia"/>
              </a:rPr>
              <a:t>ic source modified from Deloitte Consulting</a:t>
            </a:r>
            <a:endParaRPr lang="en-US" sz="800" i="1" dirty="0">
              <a:solidFill>
                <a:schemeClr val="tx1">
                  <a:lumMod val="65000"/>
                  <a:lumOff val="35000"/>
                </a:schemeClr>
              </a:solidFill>
              <a:latin typeface="Georgia"/>
              <a:cs typeface="Georgia"/>
            </a:endParaRPr>
          </a:p>
        </p:txBody>
      </p:sp>
      <p:sp>
        <p:nvSpPr>
          <p:cNvPr id="8" name="TextBox 7"/>
          <p:cNvSpPr txBox="1"/>
          <p:nvPr/>
        </p:nvSpPr>
        <p:spPr>
          <a:xfrm>
            <a:off x="393700" y="3797300"/>
            <a:ext cx="1930400" cy="1815882"/>
          </a:xfrm>
          <a:prstGeom prst="rect">
            <a:avLst/>
          </a:prstGeom>
          <a:solidFill>
            <a:schemeClr val="bg1"/>
          </a:solidFill>
          <a:ln>
            <a:solidFill>
              <a:schemeClr val="tx2">
                <a:alpha val="38000"/>
              </a:schemeClr>
            </a:solidFill>
          </a:ln>
          <a:effectLst>
            <a:outerShdw blurRad="50800" dist="38100" dir="7740000" algn="tl" rotWithShape="0">
              <a:schemeClr val="tx2">
                <a:alpha val="43000"/>
              </a:schemeClr>
            </a:outerShdw>
          </a:effectLst>
        </p:spPr>
        <p:txBody>
          <a:bodyPr wrap="square" rtlCol="0">
            <a:spAutoFit/>
          </a:bodyPr>
          <a:lstStyle/>
          <a:p>
            <a:r>
              <a:rPr lang="en-US" sz="1600" dirty="0" smtClean="0">
                <a:latin typeface="Georgia"/>
                <a:cs typeface="Georgia"/>
              </a:rPr>
              <a:t>If their questions were not anticipated and clear answers not provided:  </a:t>
            </a:r>
            <a:br>
              <a:rPr lang="en-US" sz="1600" dirty="0" smtClean="0">
                <a:latin typeface="Georgia"/>
                <a:cs typeface="Georgia"/>
              </a:rPr>
            </a:br>
            <a:r>
              <a:rPr lang="en-US" sz="1600" b="1" i="1" dirty="0" smtClean="0">
                <a:latin typeface="Georgia"/>
                <a:cs typeface="Georgia"/>
              </a:rPr>
              <a:t>you </a:t>
            </a:r>
            <a:r>
              <a:rPr lang="en-US" sz="1600" b="1" i="1" u="sng" dirty="0" smtClean="0">
                <a:latin typeface="Georgia"/>
                <a:cs typeface="Georgia"/>
              </a:rPr>
              <a:t>are not</a:t>
            </a:r>
            <a:r>
              <a:rPr lang="en-US" sz="1600" b="1" i="1" dirty="0" smtClean="0">
                <a:latin typeface="Georgia"/>
                <a:cs typeface="Georgia"/>
              </a:rPr>
              <a:t> communicating</a:t>
            </a:r>
            <a:endParaRPr lang="en-US" sz="1600" b="1" i="1" dirty="0">
              <a:latin typeface="Georgia"/>
              <a:cs typeface="Georgia"/>
            </a:endParaRPr>
          </a:p>
        </p:txBody>
      </p:sp>
    </p:spTree>
    <p:extLst>
      <p:ext uri="{BB962C8B-B14F-4D97-AF65-F5344CB8AC3E}">
        <p14:creationId xmlns:p14="http://schemas.microsoft.com/office/powerpoint/2010/main" val="228835847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15"/>
          <p:cNvSpPr>
            <a:spLocks noChangeArrowheads="1"/>
          </p:cNvSpPr>
          <p:nvPr/>
        </p:nvSpPr>
        <p:spPr bwMode="auto">
          <a:xfrm>
            <a:off x="347663" y="2149475"/>
            <a:ext cx="148907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45720" anchor="ctr">
            <a:spAutoFit/>
          </a:bodyPr>
          <a:lstStyle/>
          <a:p>
            <a:pPr marL="174625" indent="-174625" eaLnBrk="0" hangingPunct="0">
              <a:buFont typeface="Arial" charset="0"/>
              <a:buChar char="•"/>
            </a:pPr>
            <a:r>
              <a:rPr lang="en-US" sz="1200">
                <a:solidFill>
                  <a:srgbClr val="000000"/>
                </a:solidFill>
                <a:latin typeface="Palatino" charset="0"/>
                <a:cs typeface="Palatino" charset="0"/>
              </a:rPr>
              <a:t>What is the transformation about?</a:t>
            </a:r>
          </a:p>
          <a:p>
            <a:pPr marL="174625" indent="-174625" eaLnBrk="0" hangingPunct="0">
              <a:buFont typeface="Arial" charset="0"/>
              <a:buChar char="•"/>
            </a:pPr>
            <a:r>
              <a:rPr lang="en-US" sz="1200">
                <a:solidFill>
                  <a:srgbClr val="000000"/>
                </a:solidFill>
                <a:latin typeface="Palatino" charset="0"/>
                <a:cs typeface="Palatino" charset="0"/>
              </a:rPr>
              <a:t>Why is there a need for it?</a:t>
            </a:r>
          </a:p>
          <a:p>
            <a:pPr marL="174625" indent="-174625" eaLnBrk="0" hangingPunct="0">
              <a:buFont typeface="Arial" charset="0"/>
              <a:buChar char="•"/>
            </a:pPr>
            <a:r>
              <a:rPr lang="en-US" sz="1200">
                <a:solidFill>
                  <a:srgbClr val="000000"/>
                </a:solidFill>
                <a:latin typeface="Palatino" charset="0"/>
                <a:cs typeface="Palatino" charset="0"/>
              </a:rPr>
              <a:t>What major changes will occur?</a:t>
            </a:r>
          </a:p>
          <a:p>
            <a:pPr marL="174625" indent="-174625" eaLnBrk="0" hangingPunct="0">
              <a:buFont typeface="Arial" charset="0"/>
              <a:buChar char="•"/>
            </a:pPr>
            <a:r>
              <a:rPr lang="en-US" sz="1200">
                <a:solidFill>
                  <a:srgbClr val="000000"/>
                </a:solidFill>
                <a:latin typeface="Palatino" charset="0"/>
                <a:cs typeface="Palatino" charset="0"/>
              </a:rPr>
              <a:t>How will my organization be different?</a:t>
            </a:r>
          </a:p>
          <a:p>
            <a:pPr marL="174625" indent="-174625" eaLnBrk="0" hangingPunct="0">
              <a:buFont typeface="Arial" charset="0"/>
              <a:buChar char="•"/>
            </a:pPr>
            <a:r>
              <a:rPr lang="en-US" sz="1200">
                <a:solidFill>
                  <a:srgbClr val="000000"/>
                </a:solidFill>
                <a:latin typeface="Palatino" charset="0"/>
                <a:cs typeface="Palatino" charset="0"/>
              </a:rPr>
              <a:t>What does it mean to end users?</a:t>
            </a:r>
          </a:p>
          <a:p>
            <a:pPr marL="174625" indent="-174625" eaLnBrk="0" hangingPunct="0">
              <a:buFont typeface="Arial" charset="0"/>
              <a:buChar char="•"/>
            </a:pPr>
            <a:r>
              <a:rPr lang="en-US" sz="1200">
                <a:solidFill>
                  <a:srgbClr val="000000"/>
                </a:solidFill>
                <a:latin typeface="Palatino" charset="0"/>
                <a:cs typeface="Palatino" charset="0"/>
              </a:rPr>
              <a:t>What is the timeline for significant events? </a:t>
            </a:r>
          </a:p>
        </p:txBody>
      </p:sp>
      <p:sp>
        <p:nvSpPr>
          <p:cNvPr id="73732" name="Rectangle 16"/>
          <p:cNvSpPr>
            <a:spLocks noChangeArrowheads="1"/>
          </p:cNvSpPr>
          <p:nvPr/>
        </p:nvSpPr>
        <p:spPr bwMode="auto">
          <a:xfrm>
            <a:off x="2017713" y="2185988"/>
            <a:ext cx="1520825" cy="415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45720" anchor="ctr">
            <a:spAutoFit/>
          </a:bodyPr>
          <a:lstStyle/>
          <a:p>
            <a:pPr marL="174625" indent="-174625" eaLnBrk="0" hangingPunct="0">
              <a:buFont typeface="Arial" charset="0"/>
              <a:buChar char="•"/>
            </a:pPr>
            <a:r>
              <a:rPr lang="en-US" sz="1200">
                <a:solidFill>
                  <a:srgbClr val="000000"/>
                </a:solidFill>
                <a:latin typeface="Palatino" charset="0"/>
                <a:cs typeface="Palatino" charset="0"/>
              </a:rPr>
              <a:t>How will the changes impact me and job?</a:t>
            </a:r>
          </a:p>
          <a:p>
            <a:pPr marL="174625" indent="-174625" eaLnBrk="0" hangingPunct="0">
              <a:buFont typeface="Arial" charset="0"/>
              <a:buChar char="•"/>
            </a:pPr>
            <a:r>
              <a:rPr lang="en-US" sz="1200">
                <a:solidFill>
                  <a:srgbClr val="000000"/>
                </a:solidFill>
                <a:latin typeface="Palatino" charset="0"/>
                <a:cs typeface="Palatino" charset="0"/>
              </a:rPr>
              <a:t>What are my new roles and responsibilities?</a:t>
            </a:r>
          </a:p>
          <a:p>
            <a:pPr marL="174625" indent="-174625" eaLnBrk="0" hangingPunct="0">
              <a:buFont typeface="Arial" charset="0"/>
              <a:buChar char="•"/>
            </a:pPr>
            <a:r>
              <a:rPr lang="en-US" sz="1200">
                <a:solidFill>
                  <a:srgbClr val="000000"/>
                </a:solidFill>
                <a:latin typeface="Palatino" charset="0"/>
                <a:cs typeface="Palatino" charset="0"/>
              </a:rPr>
              <a:t>How can I influence the changes?</a:t>
            </a:r>
          </a:p>
          <a:p>
            <a:pPr marL="174625" indent="-174625" eaLnBrk="0" hangingPunct="0">
              <a:buFont typeface="Arial" charset="0"/>
              <a:buChar char="•"/>
            </a:pPr>
            <a:r>
              <a:rPr lang="en-US" sz="1200">
                <a:solidFill>
                  <a:srgbClr val="000000"/>
                </a:solidFill>
                <a:latin typeface="Palatino" charset="0"/>
                <a:cs typeface="Palatino" charset="0"/>
              </a:rPr>
              <a:t>What new functionalities will be provided?</a:t>
            </a:r>
          </a:p>
          <a:p>
            <a:pPr marL="174625" indent="-174625" eaLnBrk="0" hangingPunct="0">
              <a:buFont typeface="Arial" charset="0"/>
              <a:buChar char="•"/>
            </a:pPr>
            <a:r>
              <a:rPr lang="en-US" sz="1200">
                <a:solidFill>
                  <a:srgbClr val="000000"/>
                </a:solidFill>
                <a:latin typeface="Palatino" charset="0"/>
                <a:cs typeface="Palatino" charset="0"/>
              </a:rPr>
              <a:t>How will the current processes change?</a:t>
            </a:r>
          </a:p>
          <a:p>
            <a:pPr marL="174625" indent="-174625" eaLnBrk="0" hangingPunct="0">
              <a:buFont typeface="Arial" charset="0"/>
              <a:buChar char="•"/>
            </a:pPr>
            <a:r>
              <a:rPr lang="en-US" sz="1200">
                <a:solidFill>
                  <a:srgbClr val="000000"/>
                </a:solidFill>
                <a:latin typeface="Palatino" charset="0"/>
                <a:cs typeface="Palatino" charset="0"/>
              </a:rPr>
              <a:t>How will the progress be measured and reported?</a:t>
            </a:r>
          </a:p>
          <a:p>
            <a:pPr marL="174625" indent="-174625" eaLnBrk="0" hangingPunct="0">
              <a:buFont typeface="Arial" charset="0"/>
              <a:buChar char="•"/>
            </a:pPr>
            <a:r>
              <a:rPr lang="en-US" sz="1200">
                <a:solidFill>
                  <a:srgbClr val="000000"/>
                </a:solidFill>
                <a:latin typeface="Palatino" charset="0"/>
                <a:cs typeface="Palatino" charset="0"/>
              </a:rPr>
              <a:t>Where do I go to find more information? </a:t>
            </a:r>
          </a:p>
        </p:txBody>
      </p:sp>
      <p:sp>
        <p:nvSpPr>
          <p:cNvPr id="73733" name="Rectangle 17"/>
          <p:cNvSpPr>
            <a:spLocks noChangeArrowheads="1"/>
          </p:cNvSpPr>
          <p:nvPr/>
        </p:nvSpPr>
        <p:spPr bwMode="auto">
          <a:xfrm>
            <a:off x="3713163" y="2185988"/>
            <a:ext cx="1493837"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45720" anchor="ctr">
            <a:spAutoFit/>
          </a:bodyPr>
          <a:lstStyle/>
          <a:p>
            <a:pPr marL="174625" indent="-174625" eaLnBrk="0" hangingPunct="0">
              <a:buFont typeface="Arial" charset="0"/>
              <a:buChar char="•"/>
            </a:pPr>
            <a:r>
              <a:rPr lang="en-US" sz="1200">
                <a:solidFill>
                  <a:srgbClr val="000000"/>
                </a:solidFill>
                <a:latin typeface="Palatino" charset="0"/>
                <a:cs typeface="Palatino" charset="0"/>
              </a:rPr>
              <a:t>How does the change/process/technology work?</a:t>
            </a:r>
          </a:p>
          <a:p>
            <a:pPr marL="174625" indent="-174625" eaLnBrk="0" hangingPunct="0">
              <a:buFont typeface="Arial" charset="0"/>
              <a:buChar char="•"/>
            </a:pPr>
            <a:r>
              <a:rPr lang="en-US" sz="1200">
                <a:solidFill>
                  <a:srgbClr val="000000"/>
                </a:solidFill>
                <a:latin typeface="Palatino" charset="0"/>
                <a:cs typeface="Palatino" charset="0"/>
              </a:rPr>
              <a:t>How will the changes help me?</a:t>
            </a:r>
          </a:p>
          <a:p>
            <a:pPr marL="174625" indent="-174625" eaLnBrk="0" hangingPunct="0">
              <a:buFont typeface="Arial" charset="0"/>
              <a:buChar char="•"/>
            </a:pPr>
            <a:r>
              <a:rPr lang="en-US" sz="1200">
                <a:solidFill>
                  <a:srgbClr val="000000"/>
                </a:solidFill>
                <a:latin typeface="Palatino" charset="0"/>
                <a:cs typeface="Palatino" charset="0"/>
              </a:rPr>
              <a:t>What are my new responsibilities?  </a:t>
            </a:r>
          </a:p>
          <a:p>
            <a:pPr marL="174625" indent="-174625" eaLnBrk="0" hangingPunct="0">
              <a:buFont typeface="Arial" charset="0"/>
              <a:buChar char="•"/>
            </a:pPr>
            <a:r>
              <a:rPr lang="en-US" sz="1200">
                <a:solidFill>
                  <a:srgbClr val="000000"/>
                </a:solidFill>
                <a:latin typeface="Palatino" charset="0"/>
                <a:cs typeface="Palatino" charset="0"/>
              </a:rPr>
              <a:t>What support will I have after training?</a:t>
            </a:r>
          </a:p>
          <a:p>
            <a:pPr marL="174625" indent="-174625" eaLnBrk="0" hangingPunct="0">
              <a:buFont typeface="Arial" charset="0"/>
              <a:buChar char="•"/>
            </a:pPr>
            <a:r>
              <a:rPr lang="en-US" sz="1200">
                <a:solidFill>
                  <a:srgbClr val="000000"/>
                </a:solidFill>
                <a:latin typeface="Palatino" charset="0"/>
                <a:cs typeface="Palatino" charset="0"/>
              </a:rPr>
              <a:t>Who are the primary points of contact</a:t>
            </a:r>
          </a:p>
          <a:p>
            <a:pPr marL="174625" indent="-174625" eaLnBrk="0" hangingPunct="0">
              <a:buFont typeface="Arial" charset="0"/>
              <a:buChar char="•"/>
            </a:pPr>
            <a:r>
              <a:rPr lang="en-US" sz="1200">
                <a:solidFill>
                  <a:srgbClr val="000000"/>
                </a:solidFill>
                <a:latin typeface="Palatino" charset="0"/>
                <a:cs typeface="Palatino" charset="0"/>
              </a:rPr>
              <a:t>Who can answer my questions? </a:t>
            </a:r>
          </a:p>
        </p:txBody>
      </p:sp>
      <p:sp>
        <p:nvSpPr>
          <p:cNvPr id="73734" name="Rectangle 18"/>
          <p:cNvSpPr>
            <a:spLocks noChangeArrowheads="1"/>
          </p:cNvSpPr>
          <p:nvPr/>
        </p:nvSpPr>
        <p:spPr bwMode="auto">
          <a:xfrm>
            <a:off x="5408613" y="2185988"/>
            <a:ext cx="1525587"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45720" anchor="ctr">
            <a:spAutoFit/>
          </a:bodyPr>
          <a:lstStyle/>
          <a:p>
            <a:pPr marL="174625" indent="-174625" eaLnBrk="0" hangingPunct="0">
              <a:buFont typeface="Arial" charset="0"/>
              <a:buChar char="•"/>
            </a:pPr>
            <a:r>
              <a:rPr lang="en-US" sz="1200">
                <a:solidFill>
                  <a:srgbClr val="000000"/>
                </a:solidFill>
                <a:latin typeface="Palatino" charset="0"/>
                <a:cs typeface="Palatino" charset="0"/>
              </a:rPr>
              <a:t>How will the changes be implemented?</a:t>
            </a:r>
          </a:p>
          <a:p>
            <a:pPr marL="174625" indent="-174625" eaLnBrk="0" hangingPunct="0">
              <a:buFont typeface="Arial" charset="0"/>
              <a:buChar char="•"/>
            </a:pPr>
            <a:r>
              <a:rPr lang="en-US" sz="1200">
                <a:solidFill>
                  <a:srgbClr val="000000"/>
                </a:solidFill>
                <a:latin typeface="Palatino" charset="0"/>
                <a:cs typeface="Palatino" charset="0"/>
              </a:rPr>
              <a:t>Who can I call if I have problems?</a:t>
            </a:r>
          </a:p>
          <a:p>
            <a:pPr marL="174625" indent="-174625" eaLnBrk="0" hangingPunct="0">
              <a:buFont typeface="Arial" charset="0"/>
              <a:buChar char="•"/>
            </a:pPr>
            <a:r>
              <a:rPr lang="en-US" sz="1200">
                <a:solidFill>
                  <a:srgbClr val="000000"/>
                </a:solidFill>
                <a:latin typeface="Palatino" charset="0"/>
                <a:cs typeface="Palatino" charset="0"/>
              </a:rPr>
              <a:t>When will the changes be implemented? </a:t>
            </a:r>
          </a:p>
        </p:txBody>
      </p:sp>
      <p:sp>
        <p:nvSpPr>
          <p:cNvPr id="73735" name="Rectangle 19"/>
          <p:cNvSpPr>
            <a:spLocks noChangeArrowheads="1"/>
          </p:cNvSpPr>
          <p:nvPr/>
        </p:nvSpPr>
        <p:spPr bwMode="auto">
          <a:xfrm>
            <a:off x="7104063" y="2185988"/>
            <a:ext cx="1477962"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45720" anchor="ctr">
            <a:spAutoFit/>
          </a:bodyPr>
          <a:lstStyle/>
          <a:p>
            <a:pPr marL="174625" indent="-174625" eaLnBrk="0" hangingPunct="0">
              <a:buFont typeface="Arial" charset="0"/>
              <a:buChar char="•"/>
            </a:pPr>
            <a:r>
              <a:rPr lang="en-US" sz="1200">
                <a:solidFill>
                  <a:srgbClr val="000000"/>
                </a:solidFill>
                <a:latin typeface="Palatino" charset="0"/>
                <a:cs typeface="Palatino" charset="0"/>
              </a:rPr>
              <a:t>How are the customers adapting throughout the transition process?</a:t>
            </a:r>
          </a:p>
          <a:p>
            <a:pPr marL="174625" indent="-174625" eaLnBrk="0" hangingPunct="0">
              <a:buFont typeface="Arial" charset="0"/>
              <a:buChar char="•"/>
            </a:pPr>
            <a:r>
              <a:rPr lang="en-US" sz="1200">
                <a:solidFill>
                  <a:srgbClr val="000000"/>
                </a:solidFill>
                <a:latin typeface="Palatino" charset="0"/>
                <a:cs typeface="Palatino" charset="0"/>
              </a:rPr>
              <a:t>What communications channels are working/not working?</a:t>
            </a:r>
          </a:p>
          <a:p>
            <a:pPr marL="174625" indent="-174625" eaLnBrk="0" hangingPunct="0">
              <a:buFont typeface="Arial" charset="0"/>
              <a:buChar char="•"/>
            </a:pPr>
            <a:r>
              <a:rPr lang="en-US" sz="1200">
                <a:solidFill>
                  <a:srgbClr val="000000"/>
                </a:solidFill>
                <a:latin typeface="Palatino" charset="0"/>
                <a:cs typeface="Palatino" charset="0"/>
              </a:rPr>
              <a:t>What kind of concerns do the customers have?</a:t>
            </a:r>
          </a:p>
          <a:p>
            <a:pPr marL="174625" indent="-174625" eaLnBrk="0" hangingPunct="0">
              <a:buFont typeface="Arial" charset="0"/>
              <a:buChar char="•"/>
            </a:pPr>
            <a:r>
              <a:rPr lang="en-US" sz="1200">
                <a:solidFill>
                  <a:srgbClr val="000000"/>
                </a:solidFill>
                <a:latin typeface="Palatino" charset="0"/>
                <a:cs typeface="Palatino" charset="0"/>
              </a:rPr>
              <a:t>What are the lessons learned? </a:t>
            </a:r>
          </a:p>
        </p:txBody>
      </p:sp>
      <p:sp>
        <p:nvSpPr>
          <p:cNvPr id="5" name="Content Placeholder 4"/>
          <p:cNvSpPr>
            <a:spLocks noGrp="1"/>
          </p:cNvSpPr>
          <p:nvPr>
            <p:ph idx="1"/>
          </p:nvPr>
        </p:nvSpPr>
        <p:spPr/>
        <p:txBody>
          <a:bodyPr/>
          <a:lstStyle/>
          <a:p>
            <a:r>
              <a:rPr lang="en-US" dirty="0" smtClean="0"/>
              <a:t>Information, communication, or community – the return on involvement</a:t>
            </a:r>
            <a:endParaRPr lang="en-US" dirty="0"/>
          </a:p>
        </p:txBody>
      </p:sp>
      <p:sp>
        <p:nvSpPr>
          <p:cNvPr id="4" name="Title 3"/>
          <p:cNvSpPr>
            <a:spLocks noGrp="1"/>
          </p:cNvSpPr>
          <p:nvPr>
            <p:ph type="title"/>
          </p:nvPr>
        </p:nvSpPr>
        <p:spPr/>
        <p:txBody>
          <a:bodyPr>
            <a:noAutofit/>
          </a:bodyPr>
          <a:lstStyle/>
          <a:p>
            <a:r>
              <a:rPr lang="en-US" dirty="0" smtClean="0"/>
              <a:t>OD, manage a process or enable a promise</a:t>
            </a:r>
            <a:endParaRPr lang="en-US" dirty="0"/>
          </a:p>
        </p:txBody>
      </p:sp>
      <p:sp>
        <p:nvSpPr>
          <p:cNvPr id="6" name="Text Placeholder 5"/>
          <p:cNvSpPr>
            <a:spLocks noGrp="1"/>
          </p:cNvSpPr>
          <p:nvPr>
            <p:ph type="body" sz="quarter" idx="12"/>
          </p:nvPr>
        </p:nvSpPr>
        <p:spPr/>
        <p:txBody>
          <a:bodyPr/>
          <a:lstStyle/>
          <a:p>
            <a:pPr>
              <a:buFont typeface="+mj-ea"/>
              <a:buAutoNum type="circleNumDbPlain" startAt="2"/>
            </a:pPr>
            <a:r>
              <a:rPr lang="en-US" dirty="0" smtClean="0"/>
              <a:t>You</a:t>
            </a:r>
            <a:endParaRPr lang="en-US" dirty="0"/>
          </a:p>
        </p:txBody>
      </p:sp>
      <p:sp>
        <p:nvSpPr>
          <p:cNvPr id="23" name="Right Arrow Callout 22"/>
          <p:cNvSpPr/>
          <p:nvPr/>
        </p:nvSpPr>
        <p:spPr>
          <a:xfrm>
            <a:off x="7154863" y="1219200"/>
            <a:ext cx="1735137" cy="812800"/>
          </a:xfrm>
          <a:prstGeom prst="rightArrowCallout">
            <a:avLst>
              <a:gd name="adj1" fmla="val 25000"/>
              <a:gd name="adj2" fmla="val 25000"/>
              <a:gd name="adj3" fmla="val 25000"/>
              <a:gd name="adj4" fmla="val 85530"/>
            </a:avLst>
          </a:prstGeom>
          <a:solidFill>
            <a:schemeClr val="tx2"/>
          </a:solidFill>
          <a:ln w="12700">
            <a:solidFill>
              <a:schemeClr val="tx1"/>
            </a:solidFill>
            <a:miter lim="800000"/>
            <a:headEnd/>
            <a:tailEnd/>
          </a:ln>
          <a:effectLst>
            <a:outerShdw blurRad="63500" dist="38099" dir="2700000" algn="ctr" rotWithShape="0">
              <a:schemeClr val="tx1">
                <a:alpha val="74998"/>
              </a:schemeClr>
            </a:outerShdw>
          </a:effectLst>
        </p:spPr>
        <p:txBody>
          <a:bodyPr lIns="45720" rIns="45720" anchor="ctr" anchorCtr="1"/>
          <a:lstStyle/>
          <a:p>
            <a:pPr algn="ctr" eaLnBrk="0" hangingPunct="0">
              <a:defRPr/>
            </a:pPr>
            <a:r>
              <a:rPr lang="en-US" sz="1200" b="1" dirty="0">
                <a:solidFill>
                  <a:schemeClr val="bg1"/>
                </a:solidFill>
                <a:latin typeface="Georgia"/>
                <a:ea typeface="ＭＳ Ｐゴシック" pitchFamily="-110" charset="-128"/>
                <a:cs typeface="Georgia"/>
              </a:rPr>
              <a:t>Follow up</a:t>
            </a:r>
          </a:p>
        </p:txBody>
      </p:sp>
      <p:sp>
        <p:nvSpPr>
          <p:cNvPr id="22" name="Right Arrow Callout 21"/>
          <p:cNvSpPr/>
          <p:nvPr/>
        </p:nvSpPr>
        <p:spPr>
          <a:xfrm>
            <a:off x="5459413" y="1219200"/>
            <a:ext cx="1735137" cy="812800"/>
          </a:xfrm>
          <a:prstGeom prst="rightArrowCallout">
            <a:avLst>
              <a:gd name="adj1" fmla="val 25000"/>
              <a:gd name="adj2" fmla="val 25000"/>
              <a:gd name="adj3" fmla="val 25000"/>
              <a:gd name="adj4" fmla="val 85530"/>
            </a:avLst>
          </a:prstGeom>
          <a:solidFill>
            <a:schemeClr val="tx2"/>
          </a:solidFill>
          <a:ln w="12700">
            <a:solidFill>
              <a:schemeClr val="tx1"/>
            </a:solidFill>
            <a:miter lim="800000"/>
            <a:headEnd/>
            <a:tailEnd/>
          </a:ln>
          <a:effectLst>
            <a:outerShdw blurRad="63500" dist="38099" dir="2700000" algn="ctr" rotWithShape="0">
              <a:schemeClr val="tx1">
                <a:alpha val="74998"/>
              </a:schemeClr>
            </a:outerShdw>
          </a:effectLst>
        </p:spPr>
        <p:txBody>
          <a:bodyPr lIns="45720" rIns="45720" anchor="ctr" anchorCtr="1"/>
          <a:lstStyle/>
          <a:p>
            <a:pPr algn="ctr" eaLnBrk="0" hangingPunct="0">
              <a:defRPr/>
            </a:pPr>
            <a:r>
              <a:rPr lang="en-US" sz="1200" b="1" dirty="0">
                <a:solidFill>
                  <a:schemeClr val="bg1"/>
                </a:solidFill>
                <a:latin typeface="Georgia"/>
                <a:ea typeface="ＭＳ Ｐゴシック" pitchFamily="-110" charset="-128"/>
                <a:cs typeface="Georgia"/>
              </a:rPr>
              <a:t>Implementation/ Transition</a:t>
            </a:r>
          </a:p>
        </p:txBody>
      </p:sp>
      <p:sp>
        <p:nvSpPr>
          <p:cNvPr id="21" name="Right Arrow Callout 20"/>
          <p:cNvSpPr/>
          <p:nvPr/>
        </p:nvSpPr>
        <p:spPr>
          <a:xfrm>
            <a:off x="3763963" y="1219200"/>
            <a:ext cx="1735137" cy="812800"/>
          </a:xfrm>
          <a:prstGeom prst="rightArrowCallout">
            <a:avLst>
              <a:gd name="adj1" fmla="val 25000"/>
              <a:gd name="adj2" fmla="val 25000"/>
              <a:gd name="adj3" fmla="val 25000"/>
              <a:gd name="adj4" fmla="val 85530"/>
            </a:avLst>
          </a:prstGeom>
          <a:solidFill>
            <a:schemeClr val="tx2"/>
          </a:solidFill>
          <a:ln w="12700">
            <a:solidFill>
              <a:schemeClr val="tx1"/>
            </a:solidFill>
            <a:miter lim="800000"/>
            <a:headEnd/>
            <a:tailEnd/>
          </a:ln>
          <a:effectLst>
            <a:outerShdw blurRad="63500" dist="38099" dir="2700000" algn="ctr" rotWithShape="0">
              <a:schemeClr val="tx1">
                <a:alpha val="74998"/>
              </a:schemeClr>
            </a:outerShdw>
          </a:effectLst>
        </p:spPr>
        <p:txBody>
          <a:bodyPr lIns="45720" rIns="45720" anchor="ctr" anchorCtr="1"/>
          <a:lstStyle/>
          <a:p>
            <a:pPr algn="ctr" eaLnBrk="0" hangingPunct="0">
              <a:defRPr/>
            </a:pPr>
            <a:r>
              <a:rPr lang="en-US" sz="1200" b="1" dirty="0">
                <a:solidFill>
                  <a:schemeClr val="bg1"/>
                </a:solidFill>
                <a:latin typeface="Georgia"/>
                <a:ea typeface="ＭＳ Ｐゴシック" pitchFamily="-110" charset="-128"/>
                <a:cs typeface="Georgia"/>
              </a:rPr>
              <a:t>Training/ Acceptance</a:t>
            </a:r>
          </a:p>
        </p:txBody>
      </p:sp>
      <p:sp>
        <p:nvSpPr>
          <p:cNvPr id="20" name="Right Arrow Callout 19"/>
          <p:cNvSpPr/>
          <p:nvPr/>
        </p:nvSpPr>
        <p:spPr>
          <a:xfrm>
            <a:off x="2068513" y="1219200"/>
            <a:ext cx="1735137" cy="812800"/>
          </a:xfrm>
          <a:prstGeom prst="rightArrowCallout">
            <a:avLst>
              <a:gd name="adj1" fmla="val 25000"/>
              <a:gd name="adj2" fmla="val 25000"/>
              <a:gd name="adj3" fmla="val 25000"/>
              <a:gd name="adj4" fmla="val 85530"/>
            </a:avLst>
          </a:prstGeom>
          <a:solidFill>
            <a:schemeClr val="tx2"/>
          </a:solidFill>
          <a:ln w="12700">
            <a:solidFill>
              <a:schemeClr val="tx1"/>
            </a:solidFill>
            <a:miter lim="800000"/>
            <a:headEnd/>
            <a:tailEnd/>
          </a:ln>
          <a:effectLst>
            <a:outerShdw blurRad="63500" dist="38099" dir="2700000" algn="ctr" rotWithShape="0">
              <a:schemeClr val="tx1">
                <a:alpha val="74998"/>
              </a:schemeClr>
            </a:outerShdw>
          </a:effectLst>
        </p:spPr>
        <p:txBody>
          <a:bodyPr lIns="45720" rIns="45720" anchor="ctr" anchorCtr="1"/>
          <a:lstStyle/>
          <a:p>
            <a:pPr algn="ctr" eaLnBrk="0" hangingPunct="0">
              <a:defRPr/>
            </a:pPr>
            <a:r>
              <a:rPr lang="en-US" sz="1200" b="1" dirty="0">
                <a:solidFill>
                  <a:schemeClr val="bg1"/>
                </a:solidFill>
                <a:latin typeface="Georgia"/>
                <a:ea typeface="ＭＳ Ｐゴシック" pitchFamily="-110" charset="-128"/>
                <a:cs typeface="Georgia"/>
              </a:rPr>
              <a:t>Understanding/ Involvement</a:t>
            </a:r>
          </a:p>
        </p:txBody>
      </p:sp>
      <p:sp>
        <p:nvSpPr>
          <p:cNvPr id="19" name="Right Arrow Callout 18"/>
          <p:cNvSpPr/>
          <p:nvPr/>
        </p:nvSpPr>
        <p:spPr>
          <a:xfrm>
            <a:off x="373063" y="1219200"/>
            <a:ext cx="1735137" cy="812800"/>
          </a:xfrm>
          <a:prstGeom prst="rightArrowCallout">
            <a:avLst>
              <a:gd name="adj1" fmla="val 25000"/>
              <a:gd name="adj2" fmla="val 22917"/>
              <a:gd name="adj3" fmla="val 25000"/>
              <a:gd name="adj4" fmla="val 85530"/>
            </a:avLst>
          </a:prstGeom>
          <a:solidFill>
            <a:schemeClr val="tx2"/>
          </a:solidFill>
          <a:ln w="12700">
            <a:solidFill>
              <a:schemeClr val="tx1"/>
            </a:solidFill>
            <a:miter lim="800000"/>
            <a:headEnd/>
            <a:tailEnd/>
          </a:ln>
          <a:effectLst>
            <a:outerShdw blurRad="63500" dist="38099" dir="2700000" algn="ctr" rotWithShape="0">
              <a:schemeClr val="tx1">
                <a:alpha val="74998"/>
              </a:schemeClr>
            </a:outerShdw>
          </a:effectLst>
        </p:spPr>
        <p:txBody>
          <a:bodyPr lIns="45720" rIns="45720" anchor="ctr" anchorCtr="1"/>
          <a:lstStyle/>
          <a:p>
            <a:pPr algn="ctr" eaLnBrk="0" hangingPunct="0">
              <a:defRPr/>
            </a:pPr>
            <a:r>
              <a:rPr lang="en-US" sz="1200" b="1" dirty="0">
                <a:solidFill>
                  <a:schemeClr val="bg1"/>
                </a:solidFill>
                <a:latin typeface="Georgia"/>
                <a:ea typeface="ＭＳ Ｐゴシック" pitchFamily="-110" charset="-128"/>
                <a:cs typeface="Georgia"/>
              </a:rPr>
              <a:t>Awareness</a:t>
            </a:r>
          </a:p>
        </p:txBody>
      </p:sp>
      <p:sp>
        <p:nvSpPr>
          <p:cNvPr id="2" name="Slide Number Placeholder 1"/>
          <p:cNvSpPr>
            <a:spLocks noGrp="1"/>
          </p:cNvSpPr>
          <p:nvPr>
            <p:ph type="sldNum" sz="quarter" idx="10"/>
          </p:nvPr>
        </p:nvSpPr>
        <p:spPr>
          <a:xfrm>
            <a:off x="6553200" y="6356350"/>
            <a:ext cx="2133600" cy="365125"/>
          </a:xfrm>
        </p:spPr>
        <p:txBody>
          <a:bodyPr/>
          <a:lstStyle/>
          <a:p>
            <a:fld id="{E5AB99D7-B173-BB49-BCCE-F0FBED44CA43}" type="slidenum">
              <a:rPr lang="en-US" smtClean="0"/>
              <a:pPr/>
              <a:t>8</a:t>
            </a:fld>
            <a:endParaRPr lang="en-US"/>
          </a:p>
        </p:txBody>
      </p:sp>
      <p:sp>
        <p:nvSpPr>
          <p:cNvPr id="25" name="TextBox 24"/>
          <p:cNvSpPr txBox="1"/>
          <p:nvPr/>
        </p:nvSpPr>
        <p:spPr>
          <a:xfrm>
            <a:off x="1206500" y="6578600"/>
            <a:ext cx="7454900" cy="215444"/>
          </a:xfrm>
          <a:prstGeom prst="rect">
            <a:avLst/>
          </a:prstGeom>
          <a:noFill/>
        </p:spPr>
        <p:txBody>
          <a:bodyPr wrap="square" rtlCol="0">
            <a:spAutoFit/>
          </a:bodyPr>
          <a:lstStyle/>
          <a:p>
            <a:r>
              <a:rPr lang="en-US" sz="800" i="1" dirty="0">
                <a:solidFill>
                  <a:schemeClr val="tx1">
                    <a:lumMod val="65000"/>
                    <a:lumOff val="35000"/>
                  </a:schemeClr>
                </a:solidFill>
                <a:latin typeface="Georgia"/>
                <a:cs typeface="Georgia"/>
              </a:rPr>
              <a:t>p</a:t>
            </a:r>
            <a:r>
              <a:rPr lang="en-US" sz="800" i="1" dirty="0" smtClean="0">
                <a:solidFill>
                  <a:schemeClr val="tx1">
                    <a:lumMod val="65000"/>
                    <a:lumOff val="35000"/>
                  </a:schemeClr>
                </a:solidFill>
                <a:latin typeface="Georgia"/>
                <a:cs typeface="Georgia"/>
              </a:rPr>
              <a:t>ic source modified from Deloitte Consulting</a:t>
            </a:r>
            <a:endParaRPr lang="en-US" sz="800" i="1" dirty="0">
              <a:solidFill>
                <a:schemeClr val="tx1">
                  <a:lumMod val="65000"/>
                  <a:lumOff val="35000"/>
                </a:schemeClr>
              </a:solidFill>
              <a:latin typeface="Georgia"/>
              <a:cs typeface="Georgia"/>
            </a:endParaRPr>
          </a:p>
        </p:txBody>
      </p:sp>
      <p:sp>
        <p:nvSpPr>
          <p:cNvPr id="26" name="TextBox 25"/>
          <p:cNvSpPr txBox="1"/>
          <p:nvPr/>
        </p:nvSpPr>
        <p:spPr>
          <a:xfrm>
            <a:off x="3962400" y="5435600"/>
            <a:ext cx="4038600" cy="584776"/>
          </a:xfrm>
          <a:prstGeom prst="rect">
            <a:avLst/>
          </a:prstGeom>
          <a:solidFill>
            <a:schemeClr val="bg1"/>
          </a:solidFill>
          <a:ln>
            <a:solidFill>
              <a:schemeClr val="tx2">
                <a:alpha val="38000"/>
              </a:schemeClr>
            </a:solidFill>
          </a:ln>
          <a:effectLst>
            <a:outerShdw blurRad="50800" dist="38100" dir="7740000" algn="tl" rotWithShape="0">
              <a:schemeClr val="tx2">
                <a:alpha val="43000"/>
              </a:schemeClr>
            </a:outerShdw>
          </a:effectLst>
        </p:spPr>
        <p:txBody>
          <a:bodyPr wrap="square" rtlCol="0">
            <a:spAutoFit/>
          </a:bodyPr>
          <a:lstStyle/>
          <a:p>
            <a:r>
              <a:rPr lang="en-US" sz="1600" dirty="0" smtClean="0">
                <a:latin typeface="Georgia"/>
                <a:cs typeface="Georgia"/>
              </a:rPr>
              <a:t>Do you develop communication that clearly answers:  </a:t>
            </a:r>
            <a:r>
              <a:rPr lang="en-US" sz="1600" b="1" dirty="0" smtClean="0">
                <a:latin typeface="Georgia"/>
                <a:cs typeface="Georgia"/>
              </a:rPr>
              <a:t>What’s in it for me?</a:t>
            </a:r>
            <a:endParaRPr lang="en-US" sz="1600" b="1" i="1" dirty="0">
              <a:latin typeface="Georgia"/>
              <a:cs typeface="Georgia"/>
            </a:endParaRPr>
          </a:p>
        </p:txBody>
      </p:sp>
    </p:spTree>
    <p:extLst>
      <p:ext uri="{BB962C8B-B14F-4D97-AF65-F5344CB8AC3E}">
        <p14:creationId xmlns:p14="http://schemas.microsoft.com/office/powerpoint/2010/main" val="158867309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p:txBody>
          <a:bodyPr/>
          <a:lstStyle/>
          <a:p>
            <a:pPr marL="0" indent="0">
              <a:buNone/>
            </a:pPr>
            <a:r>
              <a:rPr lang="en-US" dirty="0" smtClean="0"/>
              <a:t>Social media principles … or organization development principles</a:t>
            </a:r>
          </a:p>
          <a:p>
            <a:pPr marL="342900" indent="-342900"/>
            <a:r>
              <a:rPr lang="en-US" dirty="0" smtClean="0"/>
              <a:t>Discern</a:t>
            </a:r>
          </a:p>
          <a:p>
            <a:pPr marL="342900" indent="-342900"/>
            <a:r>
              <a:rPr lang="en-US" dirty="0" smtClean="0"/>
              <a:t>Diagnose</a:t>
            </a:r>
          </a:p>
          <a:p>
            <a:pPr marL="342900" indent="-342900"/>
            <a:r>
              <a:rPr lang="en-US" dirty="0" smtClean="0"/>
              <a:t>Design</a:t>
            </a:r>
          </a:p>
          <a:p>
            <a:pPr marL="342900" indent="-342900"/>
            <a:r>
              <a:rPr lang="en-US" dirty="0" smtClean="0"/>
              <a:t>Deliver</a:t>
            </a:r>
          </a:p>
          <a:p>
            <a:pPr lvl="1" indent="-342900"/>
            <a:r>
              <a:rPr lang="en-US" dirty="0" smtClean="0"/>
              <a:t>Monitor/Measure</a:t>
            </a:r>
          </a:p>
          <a:p>
            <a:pPr lvl="1" indent="-342900"/>
            <a:r>
              <a:rPr lang="en-US" dirty="0" smtClean="0"/>
              <a:t>Modify</a:t>
            </a:r>
          </a:p>
          <a:p>
            <a:pPr lvl="1" indent="-342900"/>
            <a:r>
              <a:rPr lang="en-US" dirty="0" smtClean="0"/>
              <a:t>Magnify</a:t>
            </a:r>
            <a:endParaRPr lang="en-US" dirty="0"/>
          </a:p>
        </p:txBody>
      </p:sp>
      <p:sp>
        <p:nvSpPr>
          <p:cNvPr id="2" name="Title 1"/>
          <p:cNvSpPr>
            <a:spLocks noGrp="1"/>
          </p:cNvSpPr>
          <p:nvPr>
            <p:ph type="title"/>
          </p:nvPr>
        </p:nvSpPr>
        <p:spPr>
          <a:prstGeom prst="rect">
            <a:avLst/>
          </a:prstGeom>
        </p:spPr>
        <p:txBody>
          <a:bodyPr vert="horz"/>
          <a:lstStyle/>
          <a:p>
            <a:pPr>
              <a:spcBef>
                <a:spcPct val="20000"/>
              </a:spcBef>
              <a:buFont typeface="Arial"/>
            </a:pPr>
            <a:r>
              <a:rPr lang="en-US" dirty="0"/>
              <a:t>Social </a:t>
            </a:r>
            <a:r>
              <a:rPr lang="en-US" dirty="0" smtClean="0"/>
              <a:t>media leading </a:t>
            </a:r>
            <a:r>
              <a:rPr lang="en-US" dirty="0"/>
              <a:t>c</a:t>
            </a:r>
            <a:r>
              <a:rPr lang="en-US" dirty="0" smtClean="0"/>
              <a:t>hange </a:t>
            </a:r>
            <a:endParaRPr lang="en-US" dirty="0"/>
          </a:p>
        </p:txBody>
      </p:sp>
      <p:sp>
        <p:nvSpPr>
          <p:cNvPr id="4" name="Slide Number Placeholder 3"/>
          <p:cNvSpPr>
            <a:spLocks noGrp="1"/>
          </p:cNvSpPr>
          <p:nvPr>
            <p:ph type="sldNum" sz="quarter" idx="10"/>
          </p:nvPr>
        </p:nvSpPr>
        <p:spPr>
          <a:xfrm>
            <a:off x="6553200" y="6356350"/>
            <a:ext cx="2133600" cy="365125"/>
          </a:xfrm>
        </p:spPr>
        <p:txBody>
          <a:bodyPr/>
          <a:lstStyle/>
          <a:p>
            <a:fld id="{07BB5F95-1CA9-9B45-AB7A-48D5785132A4}" type="slidenum">
              <a:rPr lang="en-US" smtClean="0"/>
              <a:pPr/>
              <a:t>9</a:t>
            </a:fld>
            <a:endParaRPr lang="en-US"/>
          </a:p>
        </p:txBody>
      </p:sp>
      <p:sp>
        <p:nvSpPr>
          <p:cNvPr id="7" name="Content Placeholder 6"/>
          <p:cNvSpPr>
            <a:spLocks noGrp="1"/>
          </p:cNvSpPr>
          <p:nvPr>
            <p:ph sz="half" idx="13"/>
          </p:nvPr>
        </p:nvSpPr>
        <p:spPr/>
        <p:txBody>
          <a:bodyPr/>
          <a:lstStyle/>
          <a:p>
            <a:pPr marL="0" indent="0">
              <a:buNone/>
            </a:pPr>
            <a:r>
              <a:rPr lang="en-US" dirty="0" smtClean="0"/>
              <a:t>The </a:t>
            </a:r>
            <a:r>
              <a:rPr lang="en-US" dirty="0"/>
              <a:t>grand rule of communication:   know your audience.</a:t>
            </a:r>
          </a:p>
          <a:p>
            <a:r>
              <a:rPr lang="en-US" dirty="0" smtClean="0"/>
              <a:t>Information is one</a:t>
            </a:r>
            <a:r>
              <a:rPr lang="en-US" dirty="0"/>
              <a:t>-</a:t>
            </a:r>
            <a:r>
              <a:rPr lang="en-US" dirty="0" smtClean="0"/>
              <a:t>way (</a:t>
            </a:r>
            <a:r>
              <a:rPr lang="en-US" dirty="0"/>
              <a:t>display)</a:t>
            </a:r>
          </a:p>
          <a:p>
            <a:r>
              <a:rPr lang="en-US" dirty="0" smtClean="0"/>
              <a:t>Communication is two</a:t>
            </a:r>
            <a:r>
              <a:rPr lang="en-US" dirty="0"/>
              <a:t>-way (feedback, adjust)</a:t>
            </a:r>
          </a:p>
          <a:p>
            <a:endParaRPr lang="en-US" dirty="0" smtClean="0"/>
          </a:p>
          <a:p>
            <a:pPr marL="0" indent="0">
              <a:buNone/>
            </a:pPr>
            <a:r>
              <a:rPr lang="en-US" dirty="0" smtClean="0"/>
              <a:t>Always filtered through WIIFM (</a:t>
            </a:r>
            <a:r>
              <a:rPr lang="en-US" b="1" dirty="0" smtClean="0"/>
              <a:t>What’s in it for me!</a:t>
            </a:r>
            <a:r>
              <a:rPr lang="en-US" dirty="0" smtClean="0"/>
              <a:t>)</a:t>
            </a:r>
          </a:p>
        </p:txBody>
      </p:sp>
      <p:sp>
        <p:nvSpPr>
          <p:cNvPr id="8" name="Text Placeholder 7"/>
          <p:cNvSpPr>
            <a:spLocks noGrp="1"/>
          </p:cNvSpPr>
          <p:nvPr>
            <p:ph type="body" sz="quarter" idx="14"/>
          </p:nvPr>
        </p:nvSpPr>
        <p:spPr/>
        <p:txBody>
          <a:bodyPr/>
          <a:lstStyle/>
          <a:p>
            <a:r>
              <a:rPr lang="en-US" dirty="0"/>
              <a:t>Information versus Communication</a:t>
            </a:r>
          </a:p>
        </p:txBody>
      </p:sp>
      <p:sp>
        <p:nvSpPr>
          <p:cNvPr id="9" name="Text Placeholder 5"/>
          <p:cNvSpPr>
            <a:spLocks noGrp="1"/>
          </p:cNvSpPr>
          <p:nvPr>
            <p:ph type="body" sz="quarter" idx="12"/>
          </p:nvPr>
        </p:nvSpPr>
        <p:spPr>
          <a:xfrm>
            <a:off x="152400" y="280518"/>
            <a:ext cx="1909191" cy="3038691"/>
          </a:xfrm>
          <a:prstGeom prst="rect">
            <a:avLst/>
          </a:prstGeom>
          <a:solidFill>
            <a:schemeClr val="bg1"/>
          </a:solidFill>
          <a:ln>
            <a:solidFill>
              <a:schemeClr val="tx2">
                <a:alpha val="38000"/>
              </a:schemeClr>
            </a:solidFill>
          </a:ln>
          <a:effectLst>
            <a:outerShdw blurRad="50800" dist="38100" dir="7740000" algn="tl" rotWithShape="0">
              <a:schemeClr val="tx2">
                <a:alpha val="43000"/>
              </a:schemeClr>
            </a:outerShdw>
          </a:effectLst>
        </p:spPr>
        <p:txBody>
          <a:bodyPr vert="horz" lIns="91440" tIns="0" rIns="91440" bIns="45720" rtlCol="0" anchor="t" anchorCtr="0">
            <a:normAutofit/>
          </a:bodyPr>
          <a:lstStyle/>
          <a:p>
            <a:pPr>
              <a:lnSpc>
                <a:spcPct val="150000"/>
              </a:lnSpc>
              <a:spcBef>
                <a:spcPts val="0"/>
              </a:spcBef>
              <a:spcAft>
                <a:spcPts val="400"/>
              </a:spcAft>
              <a:buFont typeface="+mj-ea"/>
              <a:buAutoNum type="circleNumDbPlain"/>
            </a:pPr>
            <a:r>
              <a:rPr lang="en-US" dirty="0" smtClean="0"/>
              <a:t>Me</a:t>
            </a:r>
          </a:p>
          <a:p>
            <a:pPr>
              <a:lnSpc>
                <a:spcPct val="150000"/>
              </a:lnSpc>
              <a:spcBef>
                <a:spcPts val="0"/>
              </a:spcBef>
              <a:spcAft>
                <a:spcPts val="400"/>
              </a:spcAft>
              <a:buFont typeface="+mj-ea"/>
              <a:buAutoNum type="circleNumDbPlain"/>
            </a:pPr>
            <a:r>
              <a:rPr lang="en-US" dirty="0"/>
              <a:t>You</a:t>
            </a:r>
          </a:p>
          <a:p>
            <a:pPr>
              <a:lnSpc>
                <a:spcPct val="150000"/>
              </a:lnSpc>
              <a:spcBef>
                <a:spcPts val="0"/>
              </a:spcBef>
              <a:spcAft>
                <a:spcPts val="400"/>
              </a:spcAft>
              <a:buFont typeface="+mj-ea"/>
              <a:buAutoNum type="circleNumDbPlain"/>
            </a:pPr>
            <a:r>
              <a:rPr lang="en-US" b="1" dirty="0" smtClean="0"/>
              <a:t>Community</a:t>
            </a:r>
            <a:endParaRPr lang="en-US" b="1" dirty="0"/>
          </a:p>
        </p:txBody>
      </p:sp>
    </p:spTree>
    <p:extLst>
      <p:ext uri="{BB962C8B-B14F-4D97-AF65-F5344CB8AC3E}">
        <p14:creationId xmlns:p14="http://schemas.microsoft.com/office/powerpoint/2010/main" val="168821785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MC Charts">
      <a:dk1>
        <a:sysClr val="windowText" lastClr="000000"/>
      </a:dk1>
      <a:lt1>
        <a:sysClr val="window" lastClr="FFFFFF"/>
      </a:lt1>
      <a:dk2>
        <a:srgbClr val="1F497D"/>
      </a:dk2>
      <a:lt2>
        <a:srgbClr val="EEECE1"/>
      </a:lt2>
      <a:accent1>
        <a:srgbClr val="27426F"/>
      </a:accent1>
      <a:accent2>
        <a:srgbClr val="D9CB8F"/>
      </a:accent2>
      <a:accent3>
        <a:srgbClr val="306B47"/>
      </a:accent3>
      <a:accent4>
        <a:srgbClr val="B2DA70"/>
      </a:accent4>
      <a:accent5>
        <a:srgbClr val="000000"/>
      </a:accent5>
      <a:accent6>
        <a:srgbClr val="B2DA70"/>
      </a:accent6>
      <a:hlink>
        <a:srgbClr val="0000FF"/>
      </a:hlink>
      <a:folHlink>
        <a:srgbClr val="800080"/>
      </a:folHlink>
    </a:clrScheme>
    <a:fontScheme name="Custom 3">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MC Charts">
    <a:dk1>
      <a:sysClr val="windowText" lastClr="000000"/>
    </a:dk1>
    <a:lt1>
      <a:sysClr val="window" lastClr="FFFFFF"/>
    </a:lt1>
    <a:dk2>
      <a:srgbClr val="1F497D"/>
    </a:dk2>
    <a:lt2>
      <a:srgbClr val="EEECE1"/>
    </a:lt2>
    <a:accent1>
      <a:srgbClr val="27426F"/>
    </a:accent1>
    <a:accent2>
      <a:srgbClr val="D9CB8F"/>
    </a:accent2>
    <a:accent3>
      <a:srgbClr val="306B47"/>
    </a:accent3>
    <a:accent4>
      <a:srgbClr val="B2DA70"/>
    </a:accent4>
    <a:accent5>
      <a:srgbClr val="000000"/>
    </a:accent5>
    <a:accent6>
      <a:srgbClr val="B2DA70"/>
    </a:accent6>
    <a:hlink>
      <a:srgbClr val="0000FF"/>
    </a:hlink>
    <a:folHlink>
      <a:srgbClr val="800080"/>
    </a:folHlink>
  </a:clrScheme>
  <a:fontScheme name="Custom 3">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MC Charts">
    <a:dk1>
      <a:sysClr val="windowText" lastClr="000000"/>
    </a:dk1>
    <a:lt1>
      <a:sysClr val="window" lastClr="FFFFFF"/>
    </a:lt1>
    <a:dk2>
      <a:srgbClr val="1F497D"/>
    </a:dk2>
    <a:lt2>
      <a:srgbClr val="EEECE1"/>
    </a:lt2>
    <a:accent1>
      <a:srgbClr val="27426F"/>
    </a:accent1>
    <a:accent2>
      <a:srgbClr val="CCA06F"/>
    </a:accent2>
    <a:accent3>
      <a:srgbClr val="385D62"/>
    </a:accent3>
    <a:accent4>
      <a:srgbClr val="D9CB8F"/>
    </a:accent4>
    <a:accent5>
      <a:srgbClr val="000000"/>
    </a:accent5>
    <a:accent6>
      <a:srgbClr val="FFFABA"/>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MC Charts">
    <a:dk1>
      <a:sysClr val="windowText" lastClr="000000"/>
    </a:dk1>
    <a:lt1>
      <a:sysClr val="window" lastClr="FFFFFF"/>
    </a:lt1>
    <a:dk2>
      <a:srgbClr val="1F497D"/>
    </a:dk2>
    <a:lt2>
      <a:srgbClr val="EEECE1"/>
    </a:lt2>
    <a:accent1>
      <a:srgbClr val="27426F"/>
    </a:accent1>
    <a:accent2>
      <a:srgbClr val="D9CB8F"/>
    </a:accent2>
    <a:accent3>
      <a:srgbClr val="306B47"/>
    </a:accent3>
    <a:accent4>
      <a:srgbClr val="B2DA70"/>
    </a:accent4>
    <a:accent5>
      <a:srgbClr val="000000"/>
    </a:accent5>
    <a:accent6>
      <a:srgbClr val="B2DA7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MC Charts">
    <a:dk1>
      <a:sysClr val="windowText" lastClr="000000"/>
    </a:dk1>
    <a:lt1>
      <a:sysClr val="window" lastClr="FFFFFF"/>
    </a:lt1>
    <a:dk2>
      <a:srgbClr val="1F497D"/>
    </a:dk2>
    <a:lt2>
      <a:srgbClr val="EEECE1"/>
    </a:lt2>
    <a:accent1>
      <a:srgbClr val="27426F"/>
    </a:accent1>
    <a:accent2>
      <a:srgbClr val="D9CB8F"/>
    </a:accent2>
    <a:accent3>
      <a:srgbClr val="306B47"/>
    </a:accent3>
    <a:accent4>
      <a:srgbClr val="B2DA70"/>
    </a:accent4>
    <a:accent5>
      <a:srgbClr val="000000"/>
    </a:accent5>
    <a:accent6>
      <a:srgbClr val="B2DA70"/>
    </a:accent6>
    <a:hlink>
      <a:srgbClr val="0000FF"/>
    </a:hlink>
    <a:folHlink>
      <a:srgbClr val="800080"/>
    </a:folHlink>
  </a:clrScheme>
  <a:fontScheme name="Custom 3">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MC Charts">
    <a:dk1>
      <a:sysClr val="windowText" lastClr="000000"/>
    </a:dk1>
    <a:lt1>
      <a:sysClr val="window" lastClr="FFFFFF"/>
    </a:lt1>
    <a:dk2>
      <a:srgbClr val="1F497D"/>
    </a:dk2>
    <a:lt2>
      <a:srgbClr val="EEECE1"/>
    </a:lt2>
    <a:accent1>
      <a:srgbClr val="27426F"/>
    </a:accent1>
    <a:accent2>
      <a:srgbClr val="CCA06F"/>
    </a:accent2>
    <a:accent3>
      <a:srgbClr val="385D62"/>
    </a:accent3>
    <a:accent4>
      <a:srgbClr val="D9CB8F"/>
    </a:accent4>
    <a:accent5>
      <a:srgbClr val="000000"/>
    </a:accent5>
    <a:accent6>
      <a:srgbClr val="FFFABA"/>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MC Charts">
    <a:dk1>
      <a:sysClr val="windowText" lastClr="000000"/>
    </a:dk1>
    <a:lt1>
      <a:sysClr val="window" lastClr="FFFFFF"/>
    </a:lt1>
    <a:dk2>
      <a:srgbClr val="1F497D"/>
    </a:dk2>
    <a:lt2>
      <a:srgbClr val="EEECE1"/>
    </a:lt2>
    <a:accent1>
      <a:srgbClr val="27426F"/>
    </a:accent1>
    <a:accent2>
      <a:srgbClr val="D9CB8F"/>
    </a:accent2>
    <a:accent3>
      <a:srgbClr val="306B47"/>
    </a:accent3>
    <a:accent4>
      <a:srgbClr val="B2DA70"/>
    </a:accent4>
    <a:accent5>
      <a:srgbClr val="000000"/>
    </a:accent5>
    <a:accent6>
      <a:srgbClr val="B2DA70"/>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MC Charts">
    <a:dk1>
      <a:sysClr val="windowText" lastClr="000000"/>
    </a:dk1>
    <a:lt1>
      <a:sysClr val="window" lastClr="FFFFFF"/>
    </a:lt1>
    <a:dk2>
      <a:srgbClr val="1F497D"/>
    </a:dk2>
    <a:lt2>
      <a:srgbClr val="EEECE1"/>
    </a:lt2>
    <a:accent1>
      <a:srgbClr val="27426F"/>
    </a:accent1>
    <a:accent2>
      <a:srgbClr val="D9CB8F"/>
    </a:accent2>
    <a:accent3>
      <a:srgbClr val="306B47"/>
    </a:accent3>
    <a:accent4>
      <a:srgbClr val="B2DA70"/>
    </a:accent4>
    <a:accent5>
      <a:srgbClr val="000000"/>
    </a:accent5>
    <a:accent6>
      <a:srgbClr val="B2DA70"/>
    </a:accent6>
    <a:hlink>
      <a:srgbClr val="0000FF"/>
    </a:hlink>
    <a:folHlink>
      <a:srgbClr val="800080"/>
    </a:folHlink>
  </a:clrScheme>
  <a:fontScheme name="Custom 3">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MC Charts">
    <a:dk1>
      <a:sysClr val="windowText" lastClr="000000"/>
    </a:dk1>
    <a:lt1>
      <a:sysClr val="window" lastClr="FFFFFF"/>
    </a:lt1>
    <a:dk2>
      <a:srgbClr val="1F497D"/>
    </a:dk2>
    <a:lt2>
      <a:srgbClr val="EEECE1"/>
    </a:lt2>
    <a:accent1>
      <a:srgbClr val="27426F"/>
    </a:accent1>
    <a:accent2>
      <a:srgbClr val="CCA06F"/>
    </a:accent2>
    <a:accent3>
      <a:srgbClr val="385D62"/>
    </a:accent3>
    <a:accent4>
      <a:srgbClr val="D9CB8F"/>
    </a:accent4>
    <a:accent5>
      <a:srgbClr val="000000"/>
    </a:accent5>
    <a:accent6>
      <a:srgbClr val="FFFABA"/>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MC Charts">
    <a:dk1>
      <a:sysClr val="windowText" lastClr="000000"/>
    </a:dk1>
    <a:lt1>
      <a:sysClr val="window" lastClr="FFFFFF"/>
    </a:lt1>
    <a:dk2>
      <a:srgbClr val="1F497D"/>
    </a:dk2>
    <a:lt2>
      <a:srgbClr val="EEECE1"/>
    </a:lt2>
    <a:accent1>
      <a:srgbClr val="27426F"/>
    </a:accent1>
    <a:accent2>
      <a:srgbClr val="CCA06F"/>
    </a:accent2>
    <a:accent3>
      <a:srgbClr val="385D62"/>
    </a:accent3>
    <a:accent4>
      <a:srgbClr val="D9CB8F"/>
    </a:accent4>
    <a:accent5>
      <a:srgbClr val="000000"/>
    </a:accent5>
    <a:accent6>
      <a:srgbClr val="FFFABA"/>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2158</TotalTime>
  <Words>4933</Words>
  <Application>Microsoft Macintosh PowerPoint</Application>
  <PresentationFormat>On-screen Show (4:3)</PresentationFormat>
  <Paragraphs>757</Paragraphs>
  <Slides>60</Slides>
  <Notes>52</Notes>
  <HiddenSlides>0</HiddenSlides>
  <MMClips>0</MMClips>
  <ScaleCrop>false</ScaleCrop>
  <HeadingPairs>
    <vt:vector size="4" baseType="variant">
      <vt:variant>
        <vt:lpstr>Theme</vt:lpstr>
      </vt:variant>
      <vt:variant>
        <vt:i4>2</vt:i4>
      </vt:variant>
      <vt:variant>
        <vt:lpstr>Slide Titles</vt:lpstr>
      </vt:variant>
      <vt:variant>
        <vt:i4>60</vt:i4>
      </vt:variant>
    </vt:vector>
  </HeadingPairs>
  <TitlesOfParts>
    <vt:vector size="62" baseType="lpstr">
      <vt:lpstr>Office Theme</vt:lpstr>
      <vt:lpstr>1_Office Theme</vt:lpstr>
      <vt:lpstr>Social Media:  Fight, Flight, or</vt:lpstr>
      <vt:lpstr>Why are we here and what are we going to do?</vt:lpstr>
      <vt:lpstr>Why am I here and what is the context</vt:lpstr>
      <vt:lpstr>My discovery of the new world of marketing and buy-in</vt:lpstr>
      <vt:lpstr>What is and what is not?</vt:lpstr>
      <vt:lpstr>Leading change</vt:lpstr>
      <vt:lpstr>Questions along the valley of despair [change curve]   </vt:lpstr>
      <vt:lpstr>OD, manage a process or enable a promise</vt:lpstr>
      <vt:lpstr>Social media leading change </vt:lpstr>
      <vt:lpstr>Marketing 1.0 – one-way, outbound</vt:lpstr>
      <vt:lpstr>Communication saturation filters</vt:lpstr>
      <vt:lpstr>Marketing 2.0 – two-way, inbound</vt:lpstr>
      <vt:lpstr>Marketing 2.0 (inbound)</vt:lpstr>
      <vt:lpstr>Where’s the party?</vt:lpstr>
      <vt:lpstr>From:  command/control, To:  contribute/collaborate</vt:lpstr>
      <vt:lpstr>The engagement strategy</vt:lpstr>
      <vt:lpstr>Persona - the best of community </vt:lpstr>
      <vt:lpstr>To get found, find out about persona</vt:lpstr>
      <vt:lpstr>Keyword meritocracy and persona identification</vt:lpstr>
      <vt:lpstr>Let’s talk about what you want and what is searched</vt:lpstr>
      <vt:lpstr>Q:  Where to start?  A:  By listening</vt:lpstr>
      <vt:lpstr>The Google meritocracy</vt:lpstr>
      <vt:lpstr>Meritocracy AND user experience matter to Google</vt:lpstr>
      <vt:lpstr>Pardon the interruption from MIT</vt:lpstr>
      <vt:lpstr>ROI Return on Investment or Return on Involvement</vt:lpstr>
      <vt:lpstr>Analyzing return on involvement</vt:lpstr>
      <vt:lpstr>Benefit cost analysis</vt:lpstr>
      <vt:lpstr>What did they look at?</vt:lpstr>
      <vt:lpstr>Where are they coming from?</vt:lpstr>
      <vt:lpstr>What did they view?</vt:lpstr>
      <vt:lpstr>What did they click on?</vt:lpstr>
      <vt:lpstr>PowerPoint Presentation</vt:lpstr>
      <vt:lpstr>Who did they share with?</vt:lpstr>
      <vt:lpstr>The new breed</vt:lpstr>
      <vt:lpstr>Communities to seek out</vt:lpstr>
      <vt:lpstr>Get found, be sticky, calls to community action</vt:lpstr>
      <vt:lpstr>The principles of the best organization development</vt:lpstr>
      <vt:lpstr>PowerPoint Presentation</vt:lpstr>
      <vt:lpstr>Persona and keyword breakout 1 of 3</vt:lpstr>
      <vt:lpstr>Persona and keyword breakout 2 of 3</vt:lpstr>
      <vt:lpstr>Persona and keyword breakout 3 of 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Toby Alexander Elwin</dc:creator>
  <cp:keywords/>
  <dc:description/>
  <cp:lastModifiedBy>Toby Alexander Elwin</cp:lastModifiedBy>
  <cp:revision>188</cp:revision>
  <cp:lastPrinted>2013-04-07T19:46:53Z</cp:lastPrinted>
  <dcterms:created xsi:type="dcterms:W3CDTF">2012-02-26T18:14:56Z</dcterms:created>
  <dcterms:modified xsi:type="dcterms:W3CDTF">2015-05-11T16:48:45Z</dcterms:modified>
  <cp:category/>
</cp:coreProperties>
</file>